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notesMasterIdLst>
    <p:notesMasterId r:id="rId14"/>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oulane" id="{3ad57838-41c1-0495-79f9-10670a024cc0}">
          <p14:sldIdLst>
            <p14:sldId id="256"/>
          </p14:sldIdLst>
        </p14:section>
        <p14:section name="Présentation" id="{15c6eaf0-48d5-5606-fd08-4153fa92bbc2}">
          <p14:sldIdLst>
            <p14:sldId id="257"/>
            <p14:sldId id="258"/>
            <p14:sldId id="259"/>
          </p14:sldIdLst>
        </p14:section>
        <p14:section name="Préparer et sortir" id="{a3d005e2-0c66-2a4b-5a37-554741d9b605}">
          <p14:sldIdLst>
            <p14:sldId id="260"/>
            <p14:sldId id="261"/>
            <p14:sldId id="262"/>
            <p14:sldId id="263"/>
          </p14:sldIdLst>
        </p14:section>
        <p14:section name="Pratique" id="{3c7c6c32-96b2-343a-9137-90974a93b2d6}">
          <p14:sldIdLst>
            <p14:sldId id="264"/>
            <p14:sldId id="265"/>
            <p14:sldId id="266"/>
          </p14:sldIdLst>
        </p14:section>
        <p14:section name="Contact" id="{279ceeb3-eb4b-bd84-c7d0-d55d97d7ab91}">
          <p14:sldIdLst>
            <p14:sldId id="26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Soulane est une application française de cartographie pour préparer ses sorties en montagne, chez soi, puis les suivre sur le terrain. Elle est faite par Edgar Finance, moniteur de ski et photographe de montagne. L'image : le survol 3D d'une trace, avec le soleil et les ombres de l'heure du passage.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Soulane sert aux randonneurs, aux skieurs de randonnée et aux alpinistes. On y prépare sa sortie chez soi, seul ou à plusieurs, puis on la partage par un simple lien. Débutant ou confirmé, on y lit le terrain (pentes, orientation, bulletin d'avalanche), puis on suit sa trace et on se repère sur le terrain. Photos : Edgar Finance.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Quatre familles de fonctions. Lire le terrain : les calques de pentes, d'orientation, le bulletin d'avalanche et le terrain à risque du jour. Préparer : la fiche de la trace avec distance, dénivelé, profil, durée estimée et horaire. Partir hors ligne : télécharger les cartes d'une trace ou d'une zone entière sur le téléphone. Être prêt au pire : l'écran de secours donne la position exacte et un message prêt à envoyer. Captures : la vraie app sur téléphone.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Soulane réunit les cartes de sept pays : France, Suisse, Autriche, Italie (Alpes), Allemagne (Bavière), Espagne et Andorre, Norvège. Passe une frontière : la carte du pays prend le relais. Gratuit : Plan IGN, OpenTopoMap, photos aériennes et la carte d'hiver de Soulane. Avec l'abonnement : les cartes officielles de chaque pays (swisstopo, BEV, IGN España…). Les calques (pentes, orientation, bulletin, terrain à risque, sentiers, refuges, zones protégées) dépendent des données publiées par chaque pays. Vignettes : vraies tuiles de l'app.</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 préparation se fait chez soi, sur l'ordinateur ou le téléphone. 1. Tracer la trace (en suivant les sentiers, à main levée, point par point), ou importer un GPX ou un topo Camptocamp. 2. Lire la distance, le dénivelé, le profil et la durée estimée, à pied (Naismith), à ski (Munter) ou au rythme réel du pratiquant, puis régler l'horaire. 3. Lire la météo sur la trace et en altitude, avec ses alertes (orage, vent, neige). 4. En hiver, lire le bulletin d'avalanche en entier, puis les pentes et le terrain à risque du jour. 5. Imprimer la carte PDF à l'échelle (1:25 000 ou 1:50 000) avec la fiche de sortie : une pour le sac, une pour un proche.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À gauche, le calque « terrain à risque du jour » : il croise les pentes de 30° et plus avec le niveau de danger et les orientations du bulletin d'avalanche officiel, à l'altitude de chaque point. C'est une aide à la préparation : le bulletin se lit toujours en entier. À droite, la différence de Soulane : le survol 3D de la trace avec la lumière réelle, le soleil et les ombres du relief à l'heure du passage. Utile pour partir avant que la neige ne ramollisse, ou rentrer avant la nuit.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Sur le terrain, au téléphone. Suivre : Traces, la trace, Suivre, puis Partir ; le bandeau donne le reste à faire et l'heure d'arrivée, une alerte sonne et vibre si l'on s'écarte, même écran éteint. Se repérer : deux doigts sur la carte donnent distance, azimut et dénivelé ; le bouton viseur mesure depuis sa position ; les coordonnées sont en UTM d'office. La boussole donne le cap au degré près. En cas de problème : le bouton SOS affiche la position exacte et prépare un message pour le 114 ou un proche, et l'appel au 112. Soulane n'appelle et ne prévient personne lui-même. Les abonnés peuvent aussi partager leur position en direct avec leurs proches.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 cartes hors ligne se téléchargent sur le téléphone, de préférence en Wi-Fi : celles d'une trace (fiche de la trace, Cartes hors ligne) ou d'une zone entière sans trace, jusqu'à 40 km de côté. Soulane prépare aussi tout seul celles des sorties prévues dans les sept jours. Vérification avant de partir : passer le téléphone en mode avion et ouvrir la carte de la sortie. Sans abonnement, trois traces ou zones sont gardées à la fois. Batterie : la page Suivre dit si l'économie d'énergie d'Android risque de couper le GPS écran éteint ; le froid vide vite la batterie ; une batterie de secours, la carte papier et la boussole restent dans le sac.</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Soulane existe sur iPhone et iPad (App Store, iOS 16.4 et plus), Android (Google Play, Android 7 et plus), Windows 10 et 11 (Microsoft Store) Mac à puce Apple (téléchargement sur soulane.app, macOS 12 et plus) et Linux 64 bits (AppImage à télécharger sur soulane.app). La sortie dans les magasins d'applis est prévue entre le 15 novembre et le 1er décembre 2026, d'abord en France, en Belgique, en Suisse et au Luxembourg. Les cartes hors ligne et le suivi de trace sont sur le téléphone ; avec l'abonnement, les traces passent de l'ordinateur au téléphone.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Soulane est gratuite, sans carte bancaire, et marche sans compte : tout reste sur l'appareil. La version gratuite comprend les cartes libres, les pentes, les bulletins d'avalanche et le terrain à risque, la météo, le tracé, le suivi, le GPX, la carte PDF, l'écran de secours, le survol 3D, le panorama et trois zones hors ligne. L'abonnement Soulane coûte 29 € par an, TVA comprise, et se résilie à tout moment : il ajoute les cartes officielles de chaque pays, les cartes hors ligne sans limite, la meilleure heure de départ, la synchronisation des traces et la position en direct.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 guide à imprimer (41 pages A4, une sortie suivie du début à la fin) et l'aide-mémoire (une feuille A4 recto-verso à plier) sont sur soulane.app/guide ; ils peuvent être imprimés et distribués librement, tels quels. Une trace se partage par un lien : la page s'ouvre sans compte, on peut ouvrir la trace dans Soulane ou télécharger le GPX.</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Pour toute question ou remarque : contact@soulane.app, ou depuis l'app (Réglages › Écrire à Soulane). Rappel de prudence, comme dans le guide : Soulane aide à préparer ; il ne remplace ni le jugement, ni les bulletins officiels, ni la carte papier et la boussole, ni le DVA, la pelle et la sonde en hiver. En cas d'urgence : 112.</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LAIR">
    <p:bg>
      <p:bgPr>
        <a:solidFill>
          <a:srgbClr val="F7F2E8"/>
        </a:solidFill>
      </p:bgPr>
    </p:bg>
    <p:spTree>
      <p:nvGrpSpPr>
        <p:cNvPr id="1" name=""/>
        <p:cNvGrpSpPr/>
        <p:nvPr/>
      </p:nvGrpSpPr>
      <p:grpSpPr>
        <a:xfrm>
          <a:off x="0" y="0"/>
          <a:ext cx="0" cy="0"/>
          <a:chOff x="0" y="0"/>
          <a:chExt cx="0" cy="0"/>
        </a:xfrm>
      </p:grpSpPr>
      <p:pic>
        <p:nvPicPr>
          <p:cNvPr id="2" name="Image 0" descr="/tmp/claude-0/-home-user/3167b24c-5e1c-58f2-8c0b-b805a9f57436/scratchpad/build/img/symbole-clair.png">    </p:cNvPr>
          <p:cNvPicPr>
            <a:picLocks noChangeAspect="1"/>
          </p:cNvPicPr>
          <p:nvPr/>
        </p:nvPicPr>
        <p:blipFill>
          <a:blip r:embed="rId1"/>
          <a:stretch>
            <a:fillRect/>
          </a:stretch>
        </p:blipFill>
        <p:spPr>
          <a:xfrm>
            <a:off x="457200" y="4754880"/>
            <a:ext cx="274320" cy="205740"/>
          </a:xfrm>
          <a:prstGeom prst="rect">
            <a:avLst/>
          </a:prstGeom>
        </p:spPr>
      </p:pic>
      <p:sp>
        <p:nvSpPr>
          <p:cNvPr id="3" name="Text 0"/>
          <p:cNvSpPr/>
          <p:nvPr/>
        </p:nvSpPr>
        <p:spPr>
          <a:xfrm>
            <a:off x="804672" y="4727448"/>
            <a:ext cx="1828800" cy="256032"/>
          </a:xfrm>
          <a:prstGeom prst="rect">
            <a:avLst/>
          </a:prstGeom>
          <a:noFill/>
          <a:ln/>
        </p:spPr>
        <p:txBody>
          <a:bodyPr wrap="square" lIns="0" tIns="0" rIns="0" bIns="0" rtlCol="0" anchor="ctr"/>
          <a:lstStyle/>
          <a:p>
            <a:pPr indent="0" marL="0">
              <a:buNone/>
            </a:pPr>
            <a:r>
              <a:rPr lang="en-US" sz="900" dirty="0">
                <a:solidFill>
                  <a:srgbClr val="6B6054"/>
                </a:solidFill>
              </a:rPr>
              <a:t>soulane.app</a:t>
            </a:r>
            <a:endParaRPr lang="en-US" sz="900" dirty="0"/>
          </a:p>
        </p:txBody>
      </p:sp>
      <p:sp>
        <p:nvSpPr>
          <p:cNvPr id="4" name="Text 1"/>
          <p:cNvSpPr/>
          <p:nvPr>
            <p:ph idx="102" type="body" hasCustomPrompt="1"/>
          </p:nvPr>
        </p:nvSpPr>
        <p:spPr>
          <a:xfrm>
            <a:off x="457200" y="292608"/>
            <a:ext cx="8229600" cy="237744"/>
          </a:xfrm>
          <a:prstGeom prst="rect">
            <a:avLst/>
          </a:prstGeom>
          <a:noFill/>
          <a:ln/>
        </p:spPr>
        <p:txBody>
          <a:bodyPr wrap="square" rtlCol="0"/>
          <a:lstStyle>
            <a:lvl1pPr algn="l" indent="0" marL="0">
              <a:buNone/>
              <a:defRPr lang="en-US" sz="1000" b="1" spc="200" kern="0" dirty="0">
                <a:solidFill>
                  <a:srgbClr val="A94E1D"/>
                </a:solidFill>
                <a:latin typeface="Calibri" pitchFamily="34" charset="0"/>
                <a:ea typeface="Calibri" pitchFamily="34" charset="-122"/>
                <a:cs typeface="Calibri" pitchFamily="34" charset="-120"/>
              </a:defRPr>
            </a:lvl1pPr>
          </a:lstStyle>
          <a:p>
            <a:pPr algn="l" indent="0" marL="0">
              <a:buNone/>
            </a:pPr>
            <a:endParaRPr lang="en-US" sz="1000" dirty="0"/>
          </a:p>
        </p:txBody>
      </p:sp>
      <p:sp>
        <p:nvSpPr>
          <p:cNvPr id="5" name="Text 1"/>
          <p:cNvSpPr/>
          <p:nvPr>
            <p:ph idx="103" type="title" hasCustomPrompt="1"/>
          </p:nvPr>
        </p:nvSpPr>
        <p:spPr>
          <a:xfrm>
            <a:off x="457200" y="548640"/>
            <a:ext cx="8229600" cy="640080"/>
          </a:xfrm>
          <a:prstGeom prst="rect">
            <a:avLst/>
          </a:prstGeom>
          <a:noFill/>
          <a:ln/>
        </p:spPr>
        <p:txBody>
          <a:bodyPr wrap="square" rtlCol="0"/>
          <a:lstStyle>
            <a:lvl1pPr algn="l" indent="0" marL="0">
              <a:buNone/>
              <a:defRPr lang="en-US" sz="2800" dirty="0">
                <a:solidFill>
                  <a:srgbClr val="231D18"/>
                </a:solidFill>
                <a:latin typeface="Cambria" pitchFamily="34" charset="0"/>
                <a:ea typeface="Cambria" pitchFamily="34" charset="-122"/>
                <a:cs typeface="Cambria" pitchFamily="34" charset="-120"/>
              </a:defRPr>
            </a:lvl1pPr>
          </a:lstStyle>
          <a:p>
            <a:pPr algn="l" indent="0" marL="0">
              <a:buNone/>
            </a:pPr>
            <a:endParaRPr lang="en-US" sz="28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1002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OMBRE">
    <p:bg>
      <p:bgPr>
        <a:solidFill>
          <a:srgbClr val="131B26"/>
        </a:solidFill>
      </p:bgPr>
    </p:bg>
    <p:spTree>
      <p:nvGrpSpPr>
        <p:cNvPr id="1" name=""/>
        <p:cNvGrpSpPr/>
        <p:nvPr/>
      </p:nvGrpSpPr>
      <p:grpSpPr>
        <a:xfrm>
          <a:off x="0" y="0"/>
          <a:ext cx="0" cy="0"/>
          <a:chOff x="0" y="0"/>
          <a:chExt cx="0" cy="0"/>
        </a:xfrm>
      </p:grpSpPr>
      <p:pic>
        <p:nvPicPr>
          <p:cNvPr id="2" name="Image 0" descr="/tmp/claude-0/-home-user/3167b24c-5e1c-58f2-8c0b-b805a9f57436/scratchpad/build/img/symbole-sombre.png">    </p:cNvPr>
          <p:cNvPicPr>
            <a:picLocks noChangeAspect="1"/>
          </p:cNvPicPr>
          <p:nvPr/>
        </p:nvPicPr>
        <p:blipFill>
          <a:blip r:embed="rId1"/>
          <a:stretch>
            <a:fillRect/>
          </a:stretch>
        </p:blipFill>
        <p:spPr>
          <a:xfrm>
            <a:off x="457200" y="4754880"/>
            <a:ext cx="274320" cy="205740"/>
          </a:xfrm>
          <a:prstGeom prst="rect">
            <a:avLst/>
          </a:prstGeom>
        </p:spPr>
      </p:pic>
      <p:sp>
        <p:nvSpPr>
          <p:cNvPr id="3" name="Text 0"/>
          <p:cNvSpPr/>
          <p:nvPr/>
        </p:nvSpPr>
        <p:spPr>
          <a:xfrm>
            <a:off x="804672" y="4727448"/>
            <a:ext cx="1828800" cy="256032"/>
          </a:xfrm>
          <a:prstGeom prst="rect">
            <a:avLst/>
          </a:prstGeom>
          <a:noFill/>
          <a:ln/>
        </p:spPr>
        <p:txBody>
          <a:bodyPr wrap="square" lIns="0" tIns="0" rIns="0" bIns="0" rtlCol="0" anchor="ctr"/>
          <a:lstStyle/>
          <a:p>
            <a:pPr indent="0" marL="0">
              <a:buNone/>
            </a:pPr>
            <a:r>
              <a:rPr lang="en-US" sz="900" dirty="0">
                <a:solidFill>
                  <a:srgbClr val="8FA5BE"/>
                </a:solidFill>
              </a:rPr>
              <a:t>soulane.app</a:t>
            </a:r>
            <a:endParaRPr lang="en-US" sz="900" dirty="0"/>
          </a:p>
        </p:txBody>
      </p:sp>
      <p:sp>
        <p:nvSpPr>
          <p:cNvPr id="4" name="Text 1"/>
          <p:cNvSpPr/>
          <p:nvPr>
            <p:ph idx="102" type="body" hasCustomPrompt="1"/>
          </p:nvPr>
        </p:nvSpPr>
        <p:spPr>
          <a:xfrm>
            <a:off x="457200" y="292608"/>
            <a:ext cx="8229600" cy="237744"/>
          </a:xfrm>
          <a:prstGeom prst="rect">
            <a:avLst/>
          </a:prstGeom>
          <a:noFill/>
          <a:ln/>
        </p:spPr>
        <p:txBody>
          <a:bodyPr wrap="square" rtlCol="0"/>
          <a:lstStyle>
            <a:lvl1pPr algn="l" indent="0" marL="0">
              <a:buNone/>
              <a:defRPr lang="en-US" sz="1000" b="1" spc="200" kern="0" dirty="0">
                <a:solidFill>
                  <a:srgbClr val="ECA83C"/>
                </a:solidFill>
                <a:latin typeface="Calibri" pitchFamily="34" charset="0"/>
                <a:ea typeface="Calibri" pitchFamily="34" charset="-122"/>
                <a:cs typeface="Calibri" pitchFamily="34" charset="-120"/>
              </a:defRPr>
            </a:lvl1pPr>
          </a:lstStyle>
          <a:p>
            <a:pPr algn="l" indent="0" marL="0">
              <a:buNone/>
            </a:pPr>
            <a:endParaRPr lang="en-US" sz="1000" dirty="0"/>
          </a:p>
        </p:txBody>
      </p:sp>
      <p:sp>
        <p:nvSpPr>
          <p:cNvPr id="5" name="Text 1"/>
          <p:cNvSpPr/>
          <p:nvPr>
            <p:ph idx="103" type="title" hasCustomPrompt="1"/>
          </p:nvPr>
        </p:nvSpPr>
        <p:spPr>
          <a:xfrm>
            <a:off x="457200" y="548640"/>
            <a:ext cx="8229600" cy="640080"/>
          </a:xfrm>
          <a:prstGeom prst="rect">
            <a:avLst/>
          </a:prstGeom>
          <a:noFill/>
          <a:ln/>
        </p:spPr>
        <p:txBody>
          <a:bodyPr wrap="square" rtlCol="0"/>
          <a:lstStyle>
            <a:lvl1pPr algn="l" indent="0" marL="0">
              <a:buNone/>
              <a:defRPr lang="en-US" sz="2800" dirty="0">
                <a:solidFill>
                  <a:srgbClr val="FBF8F2"/>
                </a:solidFill>
                <a:latin typeface="Cambria" pitchFamily="34" charset="0"/>
                <a:ea typeface="Cambria" pitchFamily="34" charset="-122"/>
                <a:cs typeface="Cambria" pitchFamily="34" charset="-120"/>
              </a:defRPr>
            </a:lvl1pPr>
          </a:lstStyle>
          <a:p>
            <a:pPr algn="l" indent="0" marL="0">
              <a:buNone/>
            </a:pPr>
            <a:endParaRPr lang="en-US" sz="28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8FA5BE"/>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UVERTURE">
    <p:bg>
      <p:bgPr>
        <a:solidFill>
          <a:srgbClr val="131B26"/>
        </a:solidFill>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image" Target="../media/image-1-2.png"/><Relationship Id="rId3" Type="http://schemas.openxmlformats.org/officeDocument/2006/relationships/slideLayout" Target="../slideLayouts/slideLayout4.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jpg"/><Relationship Id="rId2" Type="http://schemas.openxmlformats.org/officeDocument/2006/relationships/image" Target="../media/image-2-2.jpg"/><Relationship Id="rId3" Type="http://schemas.openxmlformats.org/officeDocument/2006/relationships/image" Target="../media/image-2-3.jpg"/><Relationship Id="rId4" Type="http://schemas.openxmlformats.org/officeDocument/2006/relationships/slideLayout" Target="../slideLayouts/slideLayout2.xml"/><Relationship Id="rId5"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g"/><Relationship Id="rId2" Type="http://schemas.openxmlformats.org/officeDocument/2006/relationships/image" Target="../media/image-3-2.jpg"/><Relationship Id="rId3" Type="http://schemas.openxmlformats.org/officeDocument/2006/relationships/image" Target="../media/image-3-3.jpg"/><Relationship Id="rId4" Type="http://schemas.openxmlformats.org/officeDocument/2006/relationships/image" Target="../media/image-3-4.jpg"/><Relationship Id="rId5" Type="http://schemas.openxmlformats.org/officeDocument/2006/relationships/slideLayout" Target="../slideLayouts/slideLayout2.xml"/><Relationship Id="rId6"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g"/><Relationship Id="rId2" Type="http://schemas.openxmlformats.org/officeDocument/2006/relationships/image" Target="../media/image-4-2.jpg"/><Relationship Id="rId3" Type="http://schemas.openxmlformats.org/officeDocument/2006/relationships/image" Target="../media/image-4-3.jpg"/><Relationship Id="rId4" Type="http://schemas.openxmlformats.org/officeDocument/2006/relationships/image" Target="../media/image-4-4.jpg"/><Relationship Id="rId5" Type="http://schemas.openxmlformats.org/officeDocument/2006/relationships/image" Target="../media/image-4-5.jpg"/><Relationship Id="rId6" Type="http://schemas.openxmlformats.org/officeDocument/2006/relationships/image" Target="../media/image-4-6.jpg"/><Relationship Id="rId7" Type="http://schemas.openxmlformats.org/officeDocument/2006/relationships/slideLayout" Target="../slideLayouts/slideLayout2.xml"/><Relationship Id="rId8"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g"/><Relationship Id="rId2" Type="http://schemas.openxmlformats.org/officeDocument/2006/relationships/image" Target="../media/image-6-2.jpg"/><Relationship Id="rId3" Type="http://schemas.openxmlformats.org/officeDocument/2006/relationships/slideLayout" Target="../slideLayouts/slideLayout2.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g"/><Relationship Id="rId2" Type="http://schemas.openxmlformats.org/officeDocument/2006/relationships/image" Target="../media/image-7-2.jpg"/><Relationship Id="rId3" Type="http://schemas.openxmlformats.org/officeDocument/2006/relationships/image" Target="../media/image-7-3.jpg"/><Relationship Id="rId4" Type="http://schemas.openxmlformats.org/officeDocument/2006/relationships/slideLayout" Target="../slideLayouts/slideLayout2.xml"/><Relationship Id="rId5"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g"/><Relationship Id="rId2" Type="http://schemas.openxmlformats.org/officeDocument/2006/relationships/slideLayout" Target="../slideLayouts/slideLayout2.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g"/><Relationship Id="rId2" Type="http://schemas.openxmlformats.org/officeDocument/2006/relationships/image" Target="../media/image-9-2.jpg"/><Relationship Id="rId3" Type="http://schemas.openxmlformats.org/officeDocument/2006/relationships/slideLayout" Target="../slideLayouts/slideLayout2.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g"/><Relationship Id="rId2" Type="http://schemas.openxmlformats.org/officeDocument/2006/relationships/image" Target="../media/image-11-2.jpg"/><Relationship Id="rId3" Type="http://schemas.openxmlformats.org/officeDocument/2006/relationships/slideLayout" Target="../slideLayouts/slideLayout2.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2" Type="http://schemas.openxmlformats.org/officeDocument/2006/relationships/hyperlink" Target="mailto:contact@soulane.app" TargetMode="External"/><Relationship Id="rId3" Type="http://schemas.openxmlformats.org/officeDocument/2006/relationships/hyperlink" Target="https://soulane.app" TargetMode="External"/><Relationship Id="rId1" Type="http://schemas.openxmlformats.org/officeDocument/2006/relationships/image" Target="../media/image-12-1.jpg"/><Relationship Id="rId4" Type="http://schemas.openxmlformats.org/officeDocument/2006/relationships/slideLayout" Target="../slideLayouts/slideLayout3.xml"/><Relationship Id="rId5"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Survol 3D d'une trace dans Soulane, au soleil du soir">    </p:cNvPr>
          <p:cNvPicPr>
            <a:picLocks noChangeAspect="1"/>
          </p:cNvPicPr>
          <p:nvPr/>
        </p:nvPicPr>
        <p:blipFill>
          <a:blip r:embed="rId1"/>
          <a:stretch>
            <a:fillRect/>
          </a:stretch>
        </p:blipFill>
        <p:spPr>
          <a:xfrm>
            <a:off x="3840480" y="0"/>
            <a:ext cx="5303520" cy="5143500"/>
          </a:xfrm>
          <a:prstGeom prst="rect">
            <a:avLst/>
          </a:prstGeom>
        </p:spPr>
      </p:pic>
      <p:pic>
        <p:nvPicPr>
          <p:cNvPr id="3" name="Image 1" descr="Soulane">    </p:cNvPr>
          <p:cNvPicPr>
            <a:picLocks noChangeAspect="1"/>
          </p:cNvPicPr>
          <p:nvPr/>
        </p:nvPicPr>
        <p:blipFill>
          <a:blip r:embed="rId2"/>
          <a:stretch>
            <a:fillRect/>
          </a:stretch>
        </p:blipFill>
        <p:spPr>
          <a:xfrm>
            <a:off x="457200" y="548640"/>
            <a:ext cx="2194560" cy="408737"/>
          </a:xfrm>
          <a:prstGeom prst="rect">
            <a:avLst/>
          </a:prstGeom>
        </p:spPr>
      </p:pic>
      <p:sp>
        <p:nvSpPr>
          <p:cNvPr id="4" name="Text 0"/>
          <p:cNvSpPr txBox="1"/>
          <p:nvPr/>
        </p:nvSpPr>
        <p:spPr>
          <a:xfrm>
            <a:off x="457200" y="1417320"/>
            <a:ext cx="3063240" cy="1600200"/>
          </a:xfrm>
          <a:prstGeom prst="rect">
            <a:avLst/>
          </a:prstGeom>
          <a:noFill/>
          <a:ln/>
        </p:spPr>
        <p:txBody>
          <a:bodyPr wrap="square" lIns="0" tIns="0" rIns="0" bIns="0" rtlCol="0" anchor="t"/>
          <a:lstStyle/>
          <a:p>
            <a:pPr indent="0" marL="0">
              <a:buNone/>
            </a:pPr>
            <a:r>
              <a:rPr lang="en-US" sz="2600" dirty="0">
                <a:solidFill>
                  <a:srgbClr val="FBF8F2"/>
                </a:solidFill>
                <a:latin typeface="Cambria" pitchFamily="34" charset="0"/>
                <a:ea typeface="Cambria" pitchFamily="34" charset="-122"/>
                <a:cs typeface="Cambria" pitchFamily="34" charset="-120"/>
              </a:rPr>
              <a:t>Préparer ses sorties en montagne, puis les suivre sur le terrain</a:t>
            </a:r>
            <a:endParaRPr lang="en-US" sz="2600" dirty="0"/>
          </a:p>
        </p:txBody>
      </p:sp>
      <p:sp>
        <p:nvSpPr>
          <p:cNvPr id="5" name="Text 1"/>
          <p:cNvSpPr txBox="1"/>
          <p:nvPr/>
        </p:nvSpPr>
        <p:spPr>
          <a:xfrm>
            <a:off x="457200" y="3108960"/>
            <a:ext cx="3017520" cy="548640"/>
          </a:xfrm>
          <a:prstGeom prst="rect">
            <a:avLst/>
          </a:prstGeom>
          <a:noFill/>
          <a:ln/>
        </p:spPr>
        <p:txBody>
          <a:bodyPr wrap="square" lIns="0" tIns="0" rIns="0" bIns="0" rtlCol="0" anchor="t"/>
          <a:lstStyle/>
          <a:p>
            <a:pPr indent="0" marL="0">
              <a:buNone/>
            </a:pPr>
            <a:r>
              <a:rPr lang="en-US" sz="1400" dirty="0">
                <a:solidFill>
                  <a:srgbClr val="8FA5BE"/>
                </a:solidFill>
                <a:latin typeface="Calibri" pitchFamily="34" charset="0"/>
                <a:ea typeface="Calibri" pitchFamily="34" charset="-122"/>
                <a:cs typeface="Calibri" pitchFamily="34" charset="-120"/>
              </a:rPr>
              <a:t>Randonnée, ski de randonnée, alpinisme. Sur ordinateur et sur téléphone.</a:t>
            </a:r>
            <a:endParaRPr lang="en-US" sz="1400" dirty="0"/>
          </a:p>
        </p:txBody>
      </p:sp>
      <p:sp>
        <p:nvSpPr>
          <p:cNvPr id="6" name="Text 2"/>
          <p:cNvSpPr txBox="1"/>
          <p:nvPr/>
        </p:nvSpPr>
        <p:spPr>
          <a:xfrm>
            <a:off x="457200" y="4160520"/>
            <a:ext cx="3017520" cy="274320"/>
          </a:xfrm>
          <a:prstGeom prst="rect">
            <a:avLst/>
          </a:prstGeom>
          <a:noFill/>
          <a:ln/>
        </p:spPr>
        <p:txBody>
          <a:bodyPr wrap="square" lIns="0" tIns="0" rIns="0" bIns="0" rtlCol="0" anchor="t"/>
          <a:lstStyle/>
          <a:p>
            <a:pPr indent="0" marL="0">
              <a:buNone/>
            </a:pPr>
            <a:r>
              <a:rPr lang="en-US" sz="1400" i="1" dirty="0">
                <a:solidFill>
                  <a:srgbClr val="ECA83C"/>
                </a:solidFill>
                <a:latin typeface="Cambria" pitchFamily="34" charset="0"/>
                <a:ea typeface="Cambria" pitchFamily="34" charset="-122"/>
                <a:cs typeface="Cambria" pitchFamily="34" charset="-120"/>
              </a:rPr>
              <a:t>Choisis ton versant.</a:t>
            </a:r>
            <a:endParaRPr lang="en-US" sz="1400" dirty="0"/>
          </a:p>
        </p:txBody>
      </p:sp>
      <p:sp>
        <p:nvSpPr>
          <p:cNvPr id="7" name="Text 3"/>
          <p:cNvSpPr txBox="1"/>
          <p:nvPr/>
        </p:nvSpPr>
        <p:spPr>
          <a:xfrm>
            <a:off x="457200" y="4480560"/>
            <a:ext cx="3200400" cy="274320"/>
          </a:xfrm>
          <a:prstGeom prst="rect">
            <a:avLst/>
          </a:prstGeom>
          <a:noFill/>
          <a:ln/>
        </p:spPr>
        <p:txBody>
          <a:bodyPr wrap="square" lIns="0" tIns="0" rIns="0" bIns="0" rtlCol="0" anchor="t"/>
          <a:lstStyle/>
          <a:p>
            <a:pPr indent="0" marL="0">
              <a:buNone/>
            </a:pPr>
            <a:r>
              <a:rPr lang="en-US" sz="1000" dirty="0">
                <a:solidFill>
                  <a:srgbClr val="8FA5BE"/>
                </a:solidFill>
                <a:latin typeface="Calibri" pitchFamily="34" charset="0"/>
                <a:ea typeface="Calibri" pitchFamily="34" charset="-122"/>
                <a:cs typeface="Calibri" pitchFamily="34" charset="-120"/>
              </a:rPr>
              <a:t>soulane.app · novembre 2026</a:t>
            </a:r>
            <a:endParaRPr lang="en-US" sz="1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POUR QUI</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Pour tous ceux qui vont en montagne</a:t>
            </a:r>
            <a:endParaRPr lang="en-US" sz="2800" dirty="0"/>
          </a:p>
        </p:txBody>
      </p:sp>
      <p:sp>
        <p:nvSpPr>
          <p:cNvPr id="4" name="Shape 2"/>
          <p:cNvSpPr/>
          <p:nvPr/>
        </p:nvSpPr>
        <p:spPr>
          <a:xfrm>
            <a:off x="457200" y="1417320"/>
            <a:ext cx="1783080" cy="2377440"/>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5" name="Image 0" descr="Randonnée">    </p:cNvPr>
          <p:cNvPicPr>
            <a:picLocks noChangeAspect="1"/>
          </p:cNvPicPr>
          <p:nvPr/>
        </p:nvPicPr>
        <p:blipFill>
          <a:blip r:embed="rId1"/>
          <a:stretch>
            <a:fillRect/>
          </a:stretch>
        </p:blipFill>
        <p:spPr>
          <a:xfrm>
            <a:off x="457200" y="1417320"/>
            <a:ext cx="1783080" cy="2377440"/>
          </a:xfrm>
          <a:prstGeom prst="rect">
            <a:avLst/>
          </a:prstGeom>
        </p:spPr>
      </p:pic>
      <p:sp>
        <p:nvSpPr>
          <p:cNvPr id="6" name="Text 3"/>
          <p:cNvSpPr txBox="1"/>
          <p:nvPr/>
        </p:nvSpPr>
        <p:spPr>
          <a:xfrm>
            <a:off x="457200" y="3904488"/>
            <a:ext cx="1783080" cy="292608"/>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Randonnée</a:t>
            </a:r>
            <a:endParaRPr lang="en-US" sz="1400" dirty="0"/>
          </a:p>
        </p:txBody>
      </p:sp>
      <p:sp>
        <p:nvSpPr>
          <p:cNvPr id="7" name="Shape 4"/>
          <p:cNvSpPr/>
          <p:nvPr/>
        </p:nvSpPr>
        <p:spPr>
          <a:xfrm>
            <a:off x="2423160" y="1417320"/>
            <a:ext cx="1783080" cy="2377440"/>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8" name="Image 1" descr="Ski de randonnée">    </p:cNvPr>
          <p:cNvPicPr>
            <a:picLocks noChangeAspect="1"/>
          </p:cNvPicPr>
          <p:nvPr/>
        </p:nvPicPr>
        <p:blipFill>
          <a:blip r:embed="rId2"/>
          <a:stretch>
            <a:fillRect/>
          </a:stretch>
        </p:blipFill>
        <p:spPr>
          <a:xfrm>
            <a:off x="2423160" y="1417320"/>
            <a:ext cx="1783080" cy="2377440"/>
          </a:xfrm>
          <a:prstGeom prst="rect">
            <a:avLst/>
          </a:prstGeom>
        </p:spPr>
      </p:pic>
      <p:sp>
        <p:nvSpPr>
          <p:cNvPr id="9" name="Text 5"/>
          <p:cNvSpPr txBox="1"/>
          <p:nvPr/>
        </p:nvSpPr>
        <p:spPr>
          <a:xfrm>
            <a:off x="2423160" y="3904488"/>
            <a:ext cx="1783080" cy="292608"/>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Ski de randonnée</a:t>
            </a:r>
            <a:endParaRPr lang="en-US" sz="1400" dirty="0"/>
          </a:p>
        </p:txBody>
      </p:sp>
      <p:sp>
        <p:nvSpPr>
          <p:cNvPr id="10" name="Shape 6"/>
          <p:cNvSpPr/>
          <p:nvPr/>
        </p:nvSpPr>
        <p:spPr>
          <a:xfrm>
            <a:off x="4389120" y="1417320"/>
            <a:ext cx="1783080" cy="2377440"/>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11" name="Image 2" descr="Alpinisme">    </p:cNvPr>
          <p:cNvPicPr>
            <a:picLocks noChangeAspect="1"/>
          </p:cNvPicPr>
          <p:nvPr/>
        </p:nvPicPr>
        <p:blipFill>
          <a:blip r:embed="rId3"/>
          <a:stretch>
            <a:fillRect/>
          </a:stretch>
        </p:blipFill>
        <p:spPr>
          <a:xfrm>
            <a:off x="4389120" y="1417320"/>
            <a:ext cx="1783080" cy="2377440"/>
          </a:xfrm>
          <a:prstGeom prst="rect">
            <a:avLst/>
          </a:prstGeom>
        </p:spPr>
      </p:pic>
      <p:sp>
        <p:nvSpPr>
          <p:cNvPr id="12" name="Text 7"/>
          <p:cNvSpPr txBox="1"/>
          <p:nvPr/>
        </p:nvSpPr>
        <p:spPr>
          <a:xfrm>
            <a:off x="4389120" y="3904488"/>
            <a:ext cx="1783080" cy="292608"/>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Alpinisme</a:t>
            </a:r>
            <a:endParaRPr lang="en-US" sz="1400" dirty="0"/>
          </a:p>
        </p:txBody>
      </p:sp>
      <p:sp>
        <p:nvSpPr>
          <p:cNvPr id="13" name="Text 8"/>
          <p:cNvSpPr txBox="1"/>
          <p:nvPr/>
        </p:nvSpPr>
        <p:spPr>
          <a:xfrm>
            <a:off x="6446520" y="1463040"/>
            <a:ext cx="2240280" cy="274320"/>
          </a:xfrm>
          <a:prstGeom prst="rect">
            <a:avLst/>
          </a:prstGeom>
          <a:noFill/>
          <a:ln/>
        </p:spPr>
        <p:txBody>
          <a:bodyPr wrap="square" lIns="0" tIns="0" rIns="0" bIns="0" rtlCol="0" anchor="t"/>
          <a:lstStyle/>
          <a:p>
            <a:pPr indent="0" marL="0">
              <a:buNone/>
            </a:pPr>
            <a:r>
              <a:rPr lang="en-US" sz="1400" b="1" dirty="0">
                <a:solidFill>
                  <a:srgbClr val="A94E1D"/>
                </a:solidFill>
                <a:latin typeface="Calibri" pitchFamily="34" charset="0"/>
                <a:ea typeface="Calibri" pitchFamily="34" charset="-122"/>
                <a:cs typeface="Calibri" pitchFamily="34" charset="-120"/>
              </a:rPr>
              <a:t>Seul ou à plusieurs</a:t>
            </a:r>
            <a:endParaRPr lang="en-US" sz="1400" dirty="0"/>
          </a:p>
        </p:txBody>
      </p:sp>
      <p:sp>
        <p:nvSpPr>
          <p:cNvPr id="14" name="Text 9"/>
          <p:cNvSpPr txBox="1"/>
          <p:nvPr/>
        </p:nvSpPr>
        <p:spPr>
          <a:xfrm>
            <a:off x="6446520" y="1755648"/>
            <a:ext cx="2240280" cy="685800"/>
          </a:xfrm>
          <a:prstGeom prst="rect">
            <a:avLst/>
          </a:prstGeom>
          <a:noFill/>
          <a:ln/>
        </p:spPr>
        <p:txBody>
          <a:bodyPr wrap="square" lIns="0" tIns="0" rIns="0" bIns="0" rtlCol="0" anchor="t"/>
          <a:lstStyle/>
          <a:p>
            <a:pPr indent="0" marL="0">
              <a:buNone/>
            </a:pPr>
            <a:r>
              <a:rPr lang="en-US" sz="1400" dirty="0">
                <a:solidFill>
                  <a:srgbClr val="231D18"/>
                </a:solidFill>
                <a:latin typeface="Calibri" pitchFamily="34" charset="0"/>
                <a:ea typeface="Calibri" pitchFamily="34" charset="-122"/>
                <a:cs typeface="Calibri" pitchFamily="34" charset="-120"/>
              </a:rPr>
              <a:t>Préparer sa sortie, puis la partager avec ceux qui viennent.</a:t>
            </a:r>
            <a:endParaRPr lang="en-US" sz="1400" dirty="0"/>
          </a:p>
        </p:txBody>
      </p:sp>
      <p:sp>
        <p:nvSpPr>
          <p:cNvPr id="15" name="Text 10"/>
          <p:cNvSpPr txBox="1"/>
          <p:nvPr/>
        </p:nvSpPr>
        <p:spPr>
          <a:xfrm>
            <a:off x="6446520" y="2697480"/>
            <a:ext cx="2240280" cy="274320"/>
          </a:xfrm>
          <a:prstGeom prst="rect">
            <a:avLst/>
          </a:prstGeom>
          <a:noFill/>
          <a:ln/>
        </p:spPr>
        <p:txBody>
          <a:bodyPr wrap="square" lIns="0" tIns="0" rIns="0" bIns="0" rtlCol="0" anchor="t"/>
          <a:lstStyle/>
          <a:p>
            <a:pPr indent="0" marL="0">
              <a:buNone/>
            </a:pPr>
            <a:r>
              <a:rPr lang="en-US" sz="1400" b="1" dirty="0">
                <a:solidFill>
                  <a:srgbClr val="A94E1D"/>
                </a:solidFill>
                <a:latin typeface="Calibri" pitchFamily="34" charset="0"/>
                <a:ea typeface="Calibri" pitchFamily="34" charset="-122"/>
                <a:cs typeface="Calibri" pitchFamily="34" charset="-120"/>
              </a:rPr>
              <a:t>Débutant ou confirmé</a:t>
            </a:r>
            <a:endParaRPr lang="en-US" sz="1400" dirty="0"/>
          </a:p>
        </p:txBody>
      </p:sp>
      <p:sp>
        <p:nvSpPr>
          <p:cNvPr id="16" name="Text 11"/>
          <p:cNvSpPr txBox="1"/>
          <p:nvPr/>
        </p:nvSpPr>
        <p:spPr>
          <a:xfrm>
            <a:off x="6446520" y="2990088"/>
            <a:ext cx="2240280" cy="685800"/>
          </a:xfrm>
          <a:prstGeom prst="rect">
            <a:avLst/>
          </a:prstGeom>
          <a:noFill/>
          <a:ln/>
        </p:spPr>
        <p:txBody>
          <a:bodyPr wrap="square" lIns="0" tIns="0" rIns="0" bIns="0" rtlCol="0" anchor="t"/>
          <a:lstStyle/>
          <a:p>
            <a:pPr indent="0" marL="0">
              <a:buNone/>
            </a:pPr>
            <a:r>
              <a:rPr lang="en-US" sz="1400" dirty="0">
                <a:solidFill>
                  <a:srgbClr val="231D18"/>
                </a:solidFill>
                <a:latin typeface="Calibri" pitchFamily="34" charset="0"/>
                <a:ea typeface="Calibri" pitchFamily="34" charset="-122"/>
                <a:cs typeface="Calibri" pitchFamily="34" charset="-120"/>
              </a:rPr>
              <a:t>Lire le terrain, suivre sa trace, se repérer.</a:t>
            </a:r>
            <a:endParaRPr lang="en-US" sz="14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L'ESSENTIEL</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Ce qui compte sur le terrain</a:t>
            </a:r>
            <a:endParaRPr lang="en-US" sz="2800" dirty="0"/>
          </a:p>
        </p:txBody>
      </p:sp>
      <p:sp>
        <p:nvSpPr>
          <p:cNvPr id="4" name="Shape 2"/>
          <p:cNvSpPr/>
          <p:nvPr/>
        </p:nvSpPr>
        <p:spPr>
          <a:xfrm>
            <a:off x="891726" y="1335024"/>
            <a:ext cx="1188347" cy="2496312"/>
          </a:xfrm>
          <a:prstGeom prst="roundRect">
            <a:avLst>
              <a:gd name="adj" fmla="val 4617"/>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5" name="Image 0" descr="ip-5-pentes.jpg">    </p:cNvPr>
          <p:cNvPicPr>
            <a:picLocks noChangeAspect="1"/>
          </p:cNvPicPr>
          <p:nvPr/>
        </p:nvPicPr>
        <p:blipFill>
          <a:blip r:embed="rId1"/>
          <a:stretch>
            <a:fillRect/>
          </a:stretch>
        </p:blipFill>
        <p:spPr>
          <a:xfrm>
            <a:off x="928302" y="1371600"/>
            <a:ext cx="1115195" cy="2423160"/>
          </a:xfrm>
          <a:prstGeom prst="rect">
            <a:avLst/>
          </a:prstGeom>
        </p:spPr>
      </p:pic>
      <p:sp>
        <p:nvSpPr>
          <p:cNvPr id="6" name="Text 3"/>
          <p:cNvSpPr txBox="1"/>
          <p:nvPr/>
        </p:nvSpPr>
        <p:spPr>
          <a:xfrm>
            <a:off x="525780" y="3913632"/>
            <a:ext cx="1920240" cy="274320"/>
          </a:xfrm>
          <a:prstGeom prst="rect">
            <a:avLst/>
          </a:prstGeom>
          <a:noFill/>
          <a:ln/>
        </p:spPr>
        <p:txBody>
          <a:bodyPr wrap="square" lIns="0" tIns="0" rIns="0" bIns="0" rtlCol="0" anchor="t"/>
          <a:lstStyle/>
          <a:p>
            <a:pPr algn="ctr" indent="0" marL="0">
              <a:buNone/>
            </a:pPr>
            <a:r>
              <a:rPr lang="en-US" sz="1400" b="1" dirty="0">
                <a:solidFill>
                  <a:srgbClr val="231D18"/>
                </a:solidFill>
                <a:latin typeface="Calibri" pitchFamily="34" charset="0"/>
                <a:ea typeface="Calibri" pitchFamily="34" charset="-122"/>
                <a:cs typeface="Calibri" pitchFamily="34" charset="-120"/>
              </a:rPr>
              <a:t>Lire le terrain</a:t>
            </a:r>
            <a:endParaRPr lang="en-US" sz="1400" dirty="0"/>
          </a:p>
        </p:txBody>
      </p:sp>
      <p:sp>
        <p:nvSpPr>
          <p:cNvPr id="7" name="Text 4"/>
          <p:cNvSpPr txBox="1"/>
          <p:nvPr/>
        </p:nvSpPr>
        <p:spPr>
          <a:xfrm>
            <a:off x="525780" y="4187952"/>
            <a:ext cx="1920240" cy="411480"/>
          </a:xfrm>
          <a:prstGeom prst="rect">
            <a:avLst/>
          </a:prstGeom>
          <a:noFill/>
          <a:ln/>
        </p:spPr>
        <p:txBody>
          <a:bodyPr wrap="square" lIns="0" tIns="0" rIns="0" bIns="0" rtlCol="0" anchor="t"/>
          <a:lstStyle/>
          <a:p>
            <a:pPr algn="ctr" indent="0" marL="0">
              <a:buNone/>
            </a:pPr>
            <a:r>
              <a:rPr lang="en-US" sz="1100" dirty="0">
                <a:solidFill>
                  <a:srgbClr val="6B6054"/>
                </a:solidFill>
                <a:latin typeface="Calibri" pitchFamily="34" charset="0"/>
                <a:ea typeface="Calibri" pitchFamily="34" charset="-122"/>
                <a:cs typeface="Calibri" pitchFamily="34" charset="-120"/>
              </a:rPr>
              <a:t>Pentes, orientation, avalanches</a:t>
            </a:r>
            <a:endParaRPr lang="en-US" sz="1100" dirty="0"/>
          </a:p>
        </p:txBody>
      </p:sp>
      <p:sp>
        <p:nvSpPr>
          <p:cNvPr id="8" name="Shape 5"/>
          <p:cNvSpPr/>
          <p:nvPr/>
        </p:nvSpPr>
        <p:spPr>
          <a:xfrm>
            <a:off x="2949126" y="1335024"/>
            <a:ext cx="1188347" cy="2496312"/>
          </a:xfrm>
          <a:prstGeom prst="roundRect">
            <a:avLst>
              <a:gd name="adj" fmla="val 4617"/>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9" name="Image 1" descr="ip-2-fiche.jpg">    </p:cNvPr>
          <p:cNvPicPr>
            <a:picLocks noChangeAspect="1"/>
          </p:cNvPicPr>
          <p:nvPr/>
        </p:nvPicPr>
        <p:blipFill>
          <a:blip r:embed="rId2"/>
          <a:stretch>
            <a:fillRect/>
          </a:stretch>
        </p:blipFill>
        <p:spPr>
          <a:xfrm>
            <a:off x="2985702" y="1371600"/>
            <a:ext cx="1115195" cy="2423160"/>
          </a:xfrm>
          <a:prstGeom prst="rect">
            <a:avLst/>
          </a:prstGeom>
        </p:spPr>
      </p:pic>
      <p:sp>
        <p:nvSpPr>
          <p:cNvPr id="10" name="Text 6"/>
          <p:cNvSpPr txBox="1"/>
          <p:nvPr/>
        </p:nvSpPr>
        <p:spPr>
          <a:xfrm>
            <a:off x="2583180" y="3913632"/>
            <a:ext cx="1920240" cy="274320"/>
          </a:xfrm>
          <a:prstGeom prst="rect">
            <a:avLst/>
          </a:prstGeom>
          <a:noFill/>
          <a:ln/>
        </p:spPr>
        <p:txBody>
          <a:bodyPr wrap="square" lIns="0" tIns="0" rIns="0" bIns="0" rtlCol="0" anchor="t"/>
          <a:lstStyle/>
          <a:p>
            <a:pPr algn="ctr" indent="0" marL="0">
              <a:buNone/>
            </a:pPr>
            <a:r>
              <a:rPr lang="en-US" sz="1400" b="1" dirty="0">
                <a:solidFill>
                  <a:srgbClr val="231D18"/>
                </a:solidFill>
                <a:latin typeface="Calibri" pitchFamily="34" charset="0"/>
                <a:ea typeface="Calibri" pitchFamily="34" charset="-122"/>
                <a:cs typeface="Calibri" pitchFamily="34" charset="-120"/>
              </a:rPr>
              <a:t>Préparer la sortie</a:t>
            </a:r>
            <a:endParaRPr lang="en-US" sz="1400" dirty="0"/>
          </a:p>
        </p:txBody>
      </p:sp>
      <p:sp>
        <p:nvSpPr>
          <p:cNvPr id="11" name="Text 7"/>
          <p:cNvSpPr txBox="1"/>
          <p:nvPr/>
        </p:nvSpPr>
        <p:spPr>
          <a:xfrm>
            <a:off x="2583180" y="4187952"/>
            <a:ext cx="1920240" cy="411480"/>
          </a:xfrm>
          <a:prstGeom prst="rect">
            <a:avLst/>
          </a:prstGeom>
          <a:noFill/>
          <a:ln/>
        </p:spPr>
        <p:txBody>
          <a:bodyPr wrap="square" lIns="0" tIns="0" rIns="0" bIns="0" rtlCol="0" anchor="t"/>
          <a:lstStyle/>
          <a:p>
            <a:pPr algn="ctr" indent="0" marL="0">
              <a:buNone/>
            </a:pPr>
            <a:r>
              <a:rPr lang="en-US" sz="1100" dirty="0">
                <a:solidFill>
                  <a:srgbClr val="6B6054"/>
                </a:solidFill>
                <a:latin typeface="Calibri" pitchFamily="34" charset="0"/>
                <a:ea typeface="Calibri" pitchFamily="34" charset="-122"/>
                <a:cs typeface="Calibri" pitchFamily="34" charset="-120"/>
              </a:rPr>
              <a:t>Profil, durée, horaire</a:t>
            </a:r>
            <a:endParaRPr lang="en-US" sz="1100" dirty="0"/>
          </a:p>
        </p:txBody>
      </p:sp>
      <p:sp>
        <p:nvSpPr>
          <p:cNvPr id="12" name="Shape 8"/>
          <p:cNvSpPr/>
          <p:nvPr/>
        </p:nvSpPr>
        <p:spPr>
          <a:xfrm>
            <a:off x="5005011" y="1335024"/>
            <a:ext cx="1191377" cy="2496312"/>
          </a:xfrm>
          <a:prstGeom prst="roundRect">
            <a:avLst>
              <a:gd name="adj" fmla="val 4605"/>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13" name="Image 2" descr="tel-001.jpg">    </p:cNvPr>
          <p:cNvPicPr>
            <a:picLocks noChangeAspect="1"/>
          </p:cNvPicPr>
          <p:nvPr/>
        </p:nvPicPr>
        <p:blipFill>
          <a:blip r:embed="rId3"/>
          <a:stretch>
            <a:fillRect/>
          </a:stretch>
        </p:blipFill>
        <p:spPr>
          <a:xfrm>
            <a:off x="5041587" y="1371600"/>
            <a:ext cx="1118225" cy="2423160"/>
          </a:xfrm>
          <a:prstGeom prst="rect">
            <a:avLst/>
          </a:prstGeom>
        </p:spPr>
      </p:pic>
      <p:sp>
        <p:nvSpPr>
          <p:cNvPr id="14" name="Text 9"/>
          <p:cNvSpPr txBox="1"/>
          <p:nvPr/>
        </p:nvSpPr>
        <p:spPr>
          <a:xfrm>
            <a:off x="4640580" y="3913632"/>
            <a:ext cx="1920240" cy="274320"/>
          </a:xfrm>
          <a:prstGeom prst="rect">
            <a:avLst/>
          </a:prstGeom>
          <a:noFill/>
          <a:ln/>
        </p:spPr>
        <p:txBody>
          <a:bodyPr wrap="square" lIns="0" tIns="0" rIns="0" bIns="0" rtlCol="0" anchor="t"/>
          <a:lstStyle/>
          <a:p>
            <a:pPr algn="ctr" indent="0" marL="0">
              <a:buNone/>
            </a:pPr>
            <a:r>
              <a:rPr lang="en-US" sz="1400" b="1" dirty="0">
                <a:solidFill>
                  <a:srgbClr val="231D18"/>
                </a:solidFill>
                <a:latin typeface="Calibri" pitchFamily="34" charset="0"/>
                <a:ea typeface="Calibri" pitchFamily="34" charset="-122"/>
                <a:cs typeface="Calibri" pitchFamily="34" charset="-120"/>
              </a:rPr>
              <a:t>Partir hors ligne</a:t>
            </a:r>
            <a:endParaRPr lang="en-US" sz="1400" dirty="0"/>
          </a:p>
        </p:txBody>
      </p:sp>
      <p:sp>
        <p:nvSpPr>
          <p:cNvPr id="15" name="Text 10"/>
          <p:cNvSpPr txBox="1"/>
          <p:nvPr/>
        </p:nvSpPr>
        <p:spPr>
          <a:xfrm>
            <a:off x="4640580" y="4187952"/>
            <a:ext cx="1920240" cy="411480"/>
          </a:xfrm>
          <a:prstGeom prst="rect">
            <a:avLst/>
          </a:prstGeom>
          <a:noFill/>
          <a:ln/>
        </p:spPr>
        <p:txBody>
          <a:bodyPr wrap="square" lIns="0" tIns="0" rIns="0" bIns="0" rtlCol="0" anchor="t"/>
          <a:lstStyle/>
          <a:p>
            <a:pPr algn="ctr" indent="0" marL="0">
              <a:buNone/>
            </a:pPr>
            <a:r>
              <a:rPr lang="en-US" sz="1100" dirty="0">
                <a:solidFill>
                  <a:srgbClr val="6B6054"/>
                </a:solidFill>
                <a:latin typeface="Calibri" pitchFamily="34" charset="0"/>
                <a:ea typeface="Calibri" pitchFamily="34" charset="-122"/>
                <a:cs typeface="Calibri" pitchFamily="34" charset="-120"/>
              </a:rPr>
              <a:t>Les cartes d'une trace ou d'une zone</a:t>
            </a:r>
            <a:endParaRPr lang="en-US" sz="1100" dirty="0"/>
          </a:p>
        </p:txBody>
      </p:sp>
      <p:sp>
        <p:nvSpPr>
          <p:cNvPr id="16" name="Shape 11"/>
          <p:cNvSpPr/>
          <p:nvPr/>
        </p:nvSpPr>
        <p:spPr>
          <a:xfrm>
            <a:off x="7062576" y="1335024"/>
            <a:ext cx="1191048" cy="2496312"/>
          </a:xfrm>
          <a:prstGeom prst="roundRect">
            <a:avLst>
              <a:gd name="adj" fmla="val 4606"/>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17" name="Image 3" descr="tel-015.jpg">    </p:cNvPr>
          <p:cNvPicPr>
            <a:picLocks noChangeAspect="1"/>
          </p:cNvPicPr>
          <p:nvPr/>
        </p:nvPicPr>
        <p:blipFill>
          <a:blip r:embed="rId4"/>
          <a:stretch>
            <a:fillRect/>
          </a:stretch>
        </p:blipFill>
        <p:spPr>
          <a:xfrm>
            <a:off x="7099152" y="1371600"/>
            <a:ext cx="1117896" cy="2423160"/>
          </a:xfrm>
          <a:prstGeom prst="rect">
            <a:avLst/>
          </a:prstGeom>
        </p:spPr>
      </p:pic>
      <p:sp>
        <p:nvSpPr>
          <p:cNvPr id="18" name="Text 12"/>
          <p:cNvSpPr txBox="1"/>
          <p:nvPr/>
        </p:nvSpPr>
        <p:spPr>
          <a:xfrm>
            <a:off x="6697980" y="3913632"/>
            <a:ext cx="1920240" cy="274320"/>
          </a:xfrm>
          <a:prstGeom prst="rect">
            <a:avLst/>
          </a:prstGeom>
          <a:noFill/>
          <a:ln/>
        </p:spPr>
        <p:txBody>
          <a:bodyPr wrap="square" lIns="0" tIns="0" rIns="0" bIns="0" rtlCol="0" anchor="t"/>
          <a:lstStyle/>
          <a:p>
            <a:pPr algn="ctr" indent="0" marL="0">
              <a:buNone/>
            </a:pPr>
            <a:r>
              <a:rPr lang="en-US" sz="1400" b="1" dirty="0">
                <a:solidFill>
                  <a:srgbClr val="231D18"/>
                </a:solidFill>
                <a:latin typeface="Calibri" pitchFamily="34" charset="0"/>
                <a:ea typeface="Calibri" pitchFamily="34" charset="-122"/>
                <a:cs typeface="Calibri" pitchFamily="34" charset="-120"/>
              </a:rPr>
              <a:t>Être prêt au pire</a:t>
            </a:r>
            <a:endParaRPr lang="en-US" sz="1400" dirty="0"/>
          </a:p>
        </p:txBody>
      </p:sp>
      <p:sp>
        <p:nvSpPr>
          <p:cNvPr id="19" name="Text 13"/>
          <p:cNvSpPr txBox="1"/>
          <p:nvPr/>
        </p:nvSpPr>
        <p:spPr>
          <a:xfrm>
            <a:off x="6697980" y="4187952"/>
            <a:ext cx="1920240" cy="411480"/>
          </a:xfrm>
          <a:prstGeom prst="rect">
            <a:avLst/>
          </a:prstGeom>
          <a:noFill/>
          <a:ln/>
        </p:spPr>
        <p:txBody>
          <a:bodyPr wrap="square" lIns="0" tIns="0" rIns="0" bIns="0" rtlCol="0" anchor="t"/>
          <a:lstStyle/>
          <a:p>
            <a:pPr algn="ctr" indent="0" marL="0">
              <a:buNone/>
            </a:pPr>
            <a:r>
              <a:rPr lang="en-US" sz="1100" dirty="0">
                <a:solidFill>
                  <a:srgbClr val="6B6054"/>
                </a:solidFill>
                <a:latin typeface="Calibri" pitchFamily="34" charset="0"/>
                <a:ea typeface="Calibri" pitchFamily="34" charset="-122"/>
                <a:cs typeface="Calibri" pitchFamily="34" charset="-120"/>
              </a:rPr>
              <a:t>Position exacte, message de secours</a:t>
            </a:r>
            <a:endParaRPr lang="en-US" sz="11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LES CARTES</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Sept pays, et les calques de la montagne</a:t>
            </a:r>
            <a:endParaRPr lang="en-US" sz="2800" dirty="0"/>
          </a:p>
        </p:txBody>
      </p:sp>
      <p:sp>
        <p:nvSpPr>
          <p:cNvPr id="4" name="Shape 2"/>
          <p:cNvSpPr/>
          <p:nvPr/>
        </p:nvSpPr>
        <p:spPr>
          <a:xfrm>
            <a:off x="457200" y="1371600"/>
            <a:ext cx="1298448" cy="1298448"/>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5" name="Image 0" descr="Espagne · IGN España">    </p:cNvPr>
          <p:cNvPicPr>
            <a:picLocks noChangeAspect="1"/>
          </p:cNvPicPr>
          <p:nvPr/>
        </p:nvPicPr>
        <p:blipFill>
          <a:blip r:embed="rId1"/>
          <a:stretch>
            <a:fillRect/>
          </a:stretch>
        </p:blipFill>
        <p:spPr>
          <a:xfrm>
            <a:off x="457200" y="1371600"/>
            <a:ext cx="1298448" cy="1298448"/>
          </a:xfrm>
          <a:prstGeom prst="rect">
            <a:avLst/>
          </a:prstGeom>
        </p:spPr>
      </p:pic>
      <p:sp>
        <p:nvSpPr>
          <p:cNvPr id="6" name="Text 3"/>
          <p:cNvSpPr txBox="1"/>
          <p:nvPr/>
        </p:nvSpPr>
        <p:spPr>
          <a:xfrm>
            <a:off x="457200" y="2715768"/>
            <a:ext cx="1435608" cy="228600"/>
          </a:xfrm>
          <a:prstGeom prst="rect">
            <a:avLst/>
          </a:prstGeom>
          <a:noFill/>
          <a:ln/>
        </p:spPr>
        <p:txBody>
          <a:bodyPr wrap="square" lIns="0" tIns="0" rIns="0" bIns="0" rtlCol="0" anchor="t"/>
          <a:lstStyle/>
          <a:p>
            <a:pPr indent="0" marL="0">
              <a:buNone/>
            </a:pPr>
            <a:r>
              <a:rPr lang="en-US" sz="1000" dirty="0">
                <a:solidFill>
                  <a:srgbClr val="6B6054"/>
                </a:solidFill>
                <a:latin typeface="Calibri" pitchFamily="34" charset="0"/>
                <a:ea typeface="Calibri" pitchFamily="34" charset="-122"/>
                <a:cs typeface="Calibri" pitchFamily="34" charset="-120"/>
              </a:rPr>
              <a:t>Espagne · IGN España</a:t>
            </a:r>
            <a:endParaRPr lang="en-US" sz="1000" dirty="0"/>
          </a:p>
        </p:txBody>
      </p:sp>
      <p:sp>
        <p:nvSpPr>
          <p:cNvPr id="7" name="Shape 4"/>
          <p:cNvSpPr/>
          <p:nvPr/>
        </p:nvSpPr>
        <p:spPr>
          <a:xfrm>
            <a:off x="1920240" y="1371600"/>
            <a:ext cx="1298448" cy="1298448"/>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8" name="Image 1" descr="France · Plan IGN">    </p:cNvPr>
          <p:cNvPicPr>
            <a:picLocks noChangeAspect="1"/>
          </p:cNvPicPr>
          <p:nvPr/>
        </p:nvPicPr>
        <p:blipFill>
          <a:blip r:embed="rId2"/>
          <a:stretch>
            <a:fillRect/>
          </a:stretch>
        </p:blipFill>
        <p:spPr>
          <a:xfrm>
            <a:off x="1920240" y="1371600"/>
            <a:ext cx="1298448" cy="1298448"/>
          </a:xfrm>
          <a:prstGeom prst="rect">
            <a:avLst/>
          </a:prstGeom>
        </p:spPr>
      </p:pic>
      <p:sp>
        <p:nvSpPr>
          <p:cNvPr id="9" name="Text 5"/>
          <p:cNvSpPr txBox="1"/>
          <p:nvPr/>
        </p:nvSpPr>
        <p:spPr>
          <a:xfrm>
            <a:off x="1920240" y="2715768"/>
            <a:ext cx="1435608" cy="228600"/>
          </a:xfrm>
          <a:prstGeom prst="rect">
            <a:avLst/>
          </a:prstGeom>
          <a:noFill/>
          <a:ln/>
        </p:spPr>
        <p:txBody>
          <a:bodyPr wrap="square" lIns="0" tIns="0" rIns="0" bIns="0" rtlCol="0" anchor="t"/>
          <a:lstStyle/>
          <a:p>
            <a:pPr indent="0" marL="0">
              <a:buNone/>
            </a:pPr>
            <a:r>
              <a:rPr lang="en-US" sz="1000" dirty="0">
                <a:solidFill>
                  <a:srgbClr val="6B6054"/>
                </a:solidFill>
                <a:latin typeface="Calibri" pitchFamily="34" charset="0"/>
                <a:ea typeface="Calibri" pitchFamily="34" charset="-122"/>
                <a:cs typeface="Calibri" pitchFamily="34" charset="-120"/>
              </a:rPr>
              <a:t>France · Plan IGN</a:t>
            </a:r>
            <a:endParaRPr lang="en-US" sz="1000" dirty="0"/>
          </a:p>
        </p:txBody>
      </p:sp>
      <p:sp>
        <p:nvSpPr>
          <p:cNvPr id="10" name="Shape 6"/>
          <p:cNvSpPr/>
          <p:nvPr/>
        </p:nvSpPr>
        <p:spPr>
          <a:xfrm>
            <a:off x="3383280" y="1371600"/>
            <a:ext cx="1298448" cy="1298448"/>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11" name="Image 2" descr="Suisse · swisstopo">    </p:cNvPr>
          <p:cNvPicPr>
            <a:picLocks noChangeAspect="1"/>
          </p:cNvPicPr>
          <p:nvPr/>
        </p:nvPicPr>
        <p:blipFill>
          <a:blip r:embed="rId3"/>
          <a:stretch>
            <a:fillRect/>
          </a:stretch>
        </p:blipFill>
        <p:spPr>
          <a:xfrm>
            <a:off x="3383280" y="1371600"/>
            <a:ext cx="1298448" cy="1298448"/>
          </a:xfrm>
          <a:prstGeom prst="rect">
            <a:avLst/>
          </a:prstGeom>
        </p:spPr>
      </p:pic>
      <p:sp>
        <p:nvSpPr>
          <p:cNvPr id="12" name="Text 7"/>
          <p:cNvSpPr txBox="1"/>
          <p:nvPr/>
        </p:nvSpPr>
        <p:spPr>
          <a:xfrm>
            <a:off x="3383280" y="2715768"/>
            <a:ext cx="1435608" cy="228600"/>
          </a:xfrm>
          <a:prstGeom prst="rect">
            <a:avLst/>
          </a:prstGeom>
          <a:noFill/>
          <a:ln/>
        </p:spPr>
        <p:txBody>
          <a:bodyPr wrap="square" lIns="0" tIns="0" rIns="0" bIns="0" rtlCol="0" anchor="t"/>
          <a:lstStyle/>
          <a:p>
            <a:pPr indent="0" marL="0">
              <a:buNone/>
            </a:pPr>
            <a:r>
              <a:rPr lang="en-US" sz="1000" dirty="0">
                <a:solidFill>
                  <a:srgbClr val="6B6054"/>
                </a:solidFill>
                <a:latin typeface="Calibri" pitchFamily="34" charset="0"/>
                <a:ea typeface="Calibri" pitchFamily="34" charset="-122"/>
                <a:cs typeface="Calibri" pitchFamily="34" charset="-120"/>
              </a:rPr>
              <a:t>Suisse · swisstopo</a:t>
            </a:r>
            <a:endParaRPr lang="en-US" sz="1000" dirty="0"/>
          </a:p>
        </p:txBody>
      </p:sp>
      <p:sp>
        <p:nvSpPr>
          <p:cNvPr id="13" name="Shape 8"/>
          <p:cNvSpPr/>
          <p:nvPr/>
        </p:nvSpPr>
        <p:spPr>
          <a:xfrm>
            <a:off x="457200" y="3035808"/>
            <a:ext cx="1298448" cy="1298448"/>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14" name="Image 3" descr="Italie · Haut-Adige">    </p:cNvPr>
          <p:cNvPicPr>
            <a:picLocks noChangeAspect="1"/>
          </p:cNvPicPr>
          <p:nvPr/>
        </p:nvPicPr>
        <p:blipFill>
          <a:blip r:embed="rId4"/>
          <a:stretch>
            <a:fillRect/>
          </a:stretch>
        </p:blipFill>
        <p:spPr>
          <a:xfrm>
            <a:off x="457200" y="3035808"/>
            <a:ext cx="1298448" cy="1298448"/>
          </a:xfrm>
          <a:prstGeom prst="rect">
            <a:avLst/>
          </a:prstGeom>
        </p:spPr>
      </p:pic>
      <p:sp>
        <p:nvSpPr>
          <p:cNvPr id="15" name="Text 9"/>
          <p:cNvSpPr txBox="1"/>
          <p:nvPr/>
        </p:nvSpPr>
        <p:spPr>
          <a:xfrm>
            <a:off x="457200" y="4379976"/>
            <a:ext cx="1435608" cy="228600"/>
          </a:xfrm>
          <a:prstGeom prst="rect">
            <a:avLst/>
          </a:prstGeom>
          <a:noFill/>
          <a:ln/>
        </p:spPr>
        <p:txBody>
          <a:bodyPr wrap="square" lIns="0" tIns="0" rIns="0" bIns="0" rtlCol="0" anchor="t"/>
          <a:lstStyle/>
          <a:p>
            <a:pPr indent="0" marL="0">
              <a:buNone/>
            </a:pPr>
            <a:r>
              <a:rPr lang="en-US" sz="1000" dirty="0">
                <a:solidFill>
                  <a:srgbClr val="6B6054"/>
                </a:solidFill>
                <a:latin typeface="Calibri" pitchFamily="34" charset="0"/>
                <a:ea typeface="Calibri" pitchFamily="34" charset="-122"/>
                <a:cs typeface="Calibri" pitchFamily="34" charset="-120"/>
              </a:rPr>
              <a:t>Italie · Haut-Adige</a:t>
            </a:r>
            <a:endParaRPr lang="en-US" sz="1000" dirty="0"/>
          </a:p>
        </p:txBody>
      </p:sp>
      <p:sp>
        <p:nvSpPr>
          <p:cNvPr id="16" name="Shape 10"/>
          <p:cNvSpPr/>
          <p:nvPr/>
        </p:nvSpPr>
        <p:spPr>
          <a:xfrm>
            <a:off x="1920240" y="3035808"/>
            <a:ext cx="1298448" cy="1298448"/>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17" name="Image 4" descr="Autriche · BEV">    </p:cNvPr>
          <p:cNvPicPr>
            <a:picLocks noChangeAspect="1"/>
          </p:cNvPicPr>
          <p:nvPr/>
        </p:nvPicPr>
        <p:blipFill>
          <a:blip r:embed="rId5"/>
          <a:stretch>
            <a:fillRect/>
          </a:stretch>
        </p:blipFill>
        <p:spPr>
          <a:xfrm>
            <a:off x="1920240" y="3035808"/>
            <a:ext cx="1298448" cy="1298448"/>
          </a:xfrm>
          <a:prstGeom prst="rect">
            <a:avLst/>
          </a:prstGeom>
        </p:spPr>
      </p:pic>
      <p:sp>
        <p:nvSpPr>
          <p:cNvPr id="18" name="Text 11"/>
          <p:cNvSpPr txBox="1"/>
          <p:nvPr/>
        </p:nvSpPr>
        <p:spPr>
          <a:xfrm>
            <a:off x="1920240" y="4379976"/>
            <a:ext cx="1435608" cy="228600"/>
          </a:xfrm>
          <a:prstGeom prst="rect">
            <a:avLst/>
          </a:prstGeom>
          <a:noFill/>
          <a:ln/>
        </p:spPr>
        <p:txBody>
          <a:bodyPr wrap="square" lIns="0" tIns="0" rIns="0" bIns="0" rtlCol="0" anchor="t"/>
          <a:lstStyle/>
          <a:p>
            <a:pPr indent="0" marL="0">
              <a:buNone/>
            </a:pPr>
            <a:r>
              <a:rPr lang="en-US" sz="1000" dirty="0">
                <a:solidFill>
                  <a:srgbClr val="6B6054"/>
                </a:solidFill>
                <a:latin typeface="Calibri" pitchFamily="34" charset="0"/>
                <a:ea typeface="Calibri" pitchFamily="34" charset="-122"/>
                <a:cs typeface="Calibri" pitchFamily="34" charset="-120"/>
              </a:rPr>
              <a:t>Autriche · BEV</a:t>
            </a:r>
            <a:endParaRPr lang="en-US" sz="1000" dirty="0"/>
          </a:p>
        </p:txBody>
      </p:sp>
      <p:sp>
        <p:nvSpPr>
          <p:cNvPr id="19" name="Shape 12"/>
          <p:cNvSpPr/>
          <p:nvPr/>
        </p:nvSpPr>
        <p:spPr>
          <a:xfrm>
            <a:off x="3383280" y="3035808"/>
            <a:ext cx="1298448" cy="1298448"/>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20" name="Image 5" descr="Allemagne · Bavière">    </p:cNvPr>
          <p:cNvPicPr>
            <a:picLocks noChangeAspect="1"/>
          </p:cNvPicPr>
          <p:nvPr/>
        </p:nvPicPr>
        <p:blipFill>
          <a:blip r:embed="rId6"/>
          <a:stretch>
            <a:fillRect/>
          </a:stretch>
        </p:blipFill>
        <p:spPr>
          <a:xfrm>
            <a:off x="3383280" y="3035808"/>
            <a:ext cx="1298448" cy="1298448"/>
          </a:xfrm>
          <a:prstGeom prst="rect">
            <a:avLst/>
          </a:prstGeom>
        </p:spPr>
      </p:pic>
      <p:sp>
        <p:nvSpPr>
          <p:cNvPr id="21" name="Text 13"/>
          <p:cNvSpPr txBox="1"/>
          <p:nvPr/>
        </p:nvSpPr>
        <p:spPr>
          <a:xfrm>
            <a:off x="3383280" y="4379976"/>
            <a:ext cx="1435608" cy="228600"/>
          </a:xfrm>
          <a:prstGeom prst="rect">
            <a:avLst/>
          </a:prstGeom>
          <a:noFill/>
          <a:ln/>
        </p:spPr>
        <p:txBody>
          <a:bodyPr wrap="square" lIns="0" tIns="0" rIns="0" bIns="0" rtlCol="0" anchor="t"/>
          <a:lstStyle/>
          <a:p>
            <a:pPr indent="0" marL="0">
              <a:buNone/>
            </a:pPr>
            <a:r>
              <a:rPr lang="en-US" sz="1000" dirty="0">
                <a:solidFill>
                  <a:srgbClr val="6B6054"/>
                </a:solidFill>
                <a:latin typeface="Calibri" pitchFamily="34" charset="0"/>
                <a:ea typeface="Calibri" pitchFamily="34" charset="-122"/>
                <a:cs typeface="Calibri" pitchFamily="34" charset="-120"/>
              </a:rPr>
              <a:t>Allemagne · Bavière</a:t>
            </a:r>
            <a:endParaRPr lang="en-US" sz="1000" dirty="0"/>
          </a:p>
        </p:txBody>
      </p:sp>
      <p:sp>
        <p:nvSpPr>
          <p:cNvPr id="22" name="Text 14"/>
          <p:cNvSpPr txBox="1"/>
          <p:nvPr/>
        </p:nvSpPr>
        <p:spPr>
          <a:xfrm>
            <a:off x="5074920" y="1371600"/>
            <a:ext cx="3611880" cy="68580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France, Suisse, Autriche, Italie (Alpes), Allemagne (Bavière), Espagne et Andorre, Norvège.</a:t>
            </a:r>
            <a:endParaRPr lang="en-US" sz="1400" dirty="0"/>
          </a:p>
        </p:txBody>
      </p:sp>
      <p:sp>
        <p:nvSpPr>
          <p:cNvPr id="23" name="Text 15"/>
          <p:cNvSpPr txBox="1"/>
          <p:nvPr/>
        </p:nvSpPr>
        <p:spPr>
          <a:xfrm>
            <a:off x="5074920" y="2194560"/>
            <a:ext cx="3611880" cy="502920"/>
          </a:xfrm>
          <a:prstGeom prst="rect">
            <a:avLst/>
          </a:prstGeom>
          <a:noFill/>
          <a:ln/>
        </p:spPr>
        <p:txBody>
          <a:bodyPr wrap="square" lIns="0" tIns="0" rIns="0" bIns="0" rtlCol="0" anchor="t"/>
          <a:lstStyle/>
          <a:p>
            <a:pPr indent="0" marL="0">
              <a:buNone/>
            </a:pPr>
            <a:r>
              <a:rPr lang="en-US" sz="1400" b="1" dirty="0">
                <a:solidFill>
                  <a:srgbClr val="A94E1D"/>
                </a:solidFill>
                <a:latin typeface="Calibri" pitchFamily="34" charset="0"/>
                <a:ea typeface="Calibri" pitchFamily="34" charset="-122"/>
                <a:cs typeface="Calibri" pitchFamily="34" charset="-120"/>
              </a:rPr>
              <a:t>Gratuit : </a:t>
            </a:r>
            <a:pPr indent="0" marL="0">
              <a:buNone/>
            </a:pPr>
            <a:r>
              <a:rPr lang="en-US" sz="1400" dirty="0">
                <a:solidFill>
                  <a:srgbClr val="231D18"/>
                </a:solidFill>
                <a:latin typeface="Calibri" pitchFamily="34" charset="0"/>
                <a:ea typeface="Calibri" pitchFamily="34" charset="-122"/>
                <a:cs typeface="Calibri" pitchFamily="34" charset="-120"/>
              </a:rPr>
              <a:t>Plan IGN, OpenTopoMap, photos aériennes, carte d'hiver Soulane.</a:t>
            </a:r>
            <a:endParaRPr lang="en-US" sz="1400" dirty="0"/>
          </a:p>
        </p:txBody>
      </p:sp>
      <p:sp>
        <p:nvSpPr>
          <p:cNvPr id="24" name="Text 16"/>
          <p:cNvSpPr txBox="1"/>
          <p:nvPr/>
        </p:nvSpPr>
        <p:spPr>
          <a:xfrm>
            <a:off x="5074920" y="2788920"/>
            <a:ext cx="3611880" cy="548640"/>
          </a:xfrm>
          <a:prstGeom prst="rect">
            <a:avLst/>
          </a:prstGeom>
          <a:noFill/>
          <a:ln/>
        </p:spPr>
        <p:txBody>
          <a:bodyPr wrap="square" lIns="0" tIns="0" rIns="0" bIns="0" rtlCol="0" anchor="t"/>
          <a:lstStyle/>
          <a:p>
            <a:pPr indent="0" marL="0">
              <a:buNone/>
            </a:pPr>
            <a:r>
              <a:rPr lang="en-US" sz="1400" b="1" dirty="0">
                <a:solidFill>
                  <a:srgbClr val="A94E1D"/>
                </a:solidFill>
                <a:latin typeface="Calibri" pitchFamily="34" charset="0"/>
                <a:ea typeface="Calibri" pitchFamily="34" charset="-122"/>
                <a:cs typeface="Calibri" pitchFamily="34" charset="-120"/>
              </a:rPr>
              <a:t>Abonnement : </a:t>
            </a:r>
            <a:pPr indent="0" marL="0">
              <a:buNone/>
            </a:pPr>
            <a:r>
              <a:rPr lang="en-US" sz="1400" dirty="0">
                <a:solidFill>
                  <a:srgbClr val="231D18"/>
                </a:solidFill>
                <a:latin typeface="Calibri" pitchFamily="34" charset="0"/>
                <a:ea typeface="Calibri" pitchFamily="34" charset="-122"/>
                <a:cs typeface="Calibri" pitchFamily="34" charset="-120"/>
              </a:rPr>
              <a:t>les cartes officielles de chaque pays.</a:t>
            </a:r>
            <a:endParaRPr lang="en-US" sz="1400" dirty="0"/>
          </a:p>
        </p:txBody>
      </p:sp>
      <p:sp>
        <p:nvSpPr>
          <p:cNvPr id="25" name="Text 17"/>
          <p:cNvSpPr txBox="1"/>
          <p:nvPr/>
        </p:nvSpPr>
        <p:spPr>
          <a:xfrm>
            <a:off x="5074920" y="3429000"/>
            <a:ext cx="3611880" cy="822960"/>
          </a:xfrm>
          <a:prstGeom prst="rect">
            <a:avLst/>
          </a:prstGeom>
          <a:noFill/>
          <a:ln/>
        </p:spPr>
        <p:txBody>
          <a:bodyPr wrap="square" lIns="0" tIns="0" rIns="0" bIns="0" rtlCol="0" anchor="t"/>
          <a:lstStyle/>
          <a:p>
            <a:pPr indent="0" marL="0">
              <a:buNone/>
            </a:pPr>
            <a:r>
              <a:rPr lang="en-US" sz="1400" b="1" dirty="0">
                <a:solidFill>
                  <a:srgbClr val="A94E1D"/>
                </a:solidFill>
                <a:latin typeface="Calibri" pitchFamily="34" charset="0"/>
                <a:ea typeface="Calibri" pitchFamily="34" charset="-122"/>
                <a:cs typeface="Calibri" pitchFamily="34" charset="-120"/>
              </a:rPr>
              <a:t>Par-dessus : </a:t>
            </a:r>
            <a:pPr indent="0" marL="0">
              <a:buNone/>
            </a:pPr>
            <a:r>
              <a:rPr lang="en-US" sz="1400" dirty="0">
                <a:solidFill>
                  <a:srgbClr val="231D18"/>
                </a:solidFill>
                <a:latin typeface="Calibri" pitchFamily="34" charset="0"/>
                <a:ea typeface="Calibri" pitchFamily="34" charset="-122"/>
                <a:cs typeface="Calibri" pitchFamily="34" charset="-120"/>
              </a:rPr>
              <a:t>pentes, orientation, bulletin d'avalanche, terrain à risque du jour, sentiers, refuges, zones protégées… selon le pays.</a:t>
            </a:r>
            <a:endParaRPr lang="en-US" sz="14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AVANT DE PARTIR · ORDINATEUR OU TÉLÉPHONE</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Préparer la sortie, chez soi</a:t>
            </a:r>
            <a:endParaRPr lang="en-US" sz="2800" dirty="0"/>
          </a:p>
        </p:txBody>
      </p:sp>
      <p:sp>
        <p:nvSpPr>
          <p:cNvPr id="4" name="Shape 2"/>
          <p:cNvSpPr/>
          <p:nvPr/>
        </p:nvSpPr>
        <p:spPr>
          <a:xfrm>
            <a:off x="457200" y="1371600"/>
            <a:ext cx="5029200" cy="3144702"/>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5" name="Image 0" descr="Soulane sur ordinateur : une trace, son profil et son horaire">    </p:cNvPr>
          <p:cNvPicPr>
            <a:picLocks noChangeAspect="1"/>
          </p:cNvPicPr>
          <p:nvPr/>
        </p:nvPicPr>
        <p:blipFill>
          <a:blip r:embed="rId1"/>
          <a:stretch>
            <a:fillRect/>
          </a:stretch>
        </p:blipFill>
        <p:spPr>
          <a:xfrm>
            <a:off x="457200" y="1371600"/>
            <a:ext cx="5029200" cy="3144702"/>
          </a:xfrm>
          <a:prstGeom prst="rect">
            <a:avLst/>
          </a:prstGeom>
        </p:spPr>
      </p:pic>
      <p:sp>
        <p:nvSpPr>
          <p:cNvPr id="6" name="Shape 3"/>
          <p:cNvSpPr/>
          <p:nvPr/>
        </p:nvSpPr>
        <p:spPr>
          <a:xfrm>
            <a:off x="5760720" y="1371600"/>
            <a:ext cx="310896" cy="310896"/>
          </a:xfrm>
          <a:prstGeom prst="ellipse">
            <a:avLst/>
          </a:prstGeom>
          <a:solidFill>
            <a:srgbClr val="D0692F"/>
          </a:solidFill>
          <a:ln w="12700">
            <a:solidFill>
              <a:srgbClr val="D0692F"/>
            </a:solidFill>
            <a:prstDash val="solid"/>
          </a:ln>
        </p:spPr>
      </p:sp>
      <p:sp>
        <p:nvSpPr>
          <p:cNvPr id="7" name="Text 4"/>
          <p:cNvSpPr txBox="1"/>
          <p:nvPr/>
        </p:nvSpPr>
        <p:spPr>
          <a:xfrm>
            <a:off x="5760720" y="1371600"/>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1</a:t>
            </a:r>
            <a:endParaRPr lang="en-US" sz="1200" dirty="0"/>
          </a:p>
        </p:txBody>
      </p:sp>
      <p:sp>
        <p:nvSpPr>
          <p:cNvPr id="8" name="Text 5"/>
          <p:cNvSpPr txBox="1"/>
          <p:nvPr/>
        </p:nvSpPr>
        <p:spPr>
          <a:xfrm>
            <a:off x="6217920" y="1353312"/>
            <a:ext cx="2468880" cy="566928"/>
          </a:xfrm>
          <a:prstGeom prst="rect">
            <a:avLst/>
          </a:prstGeom>
          <a:noFill/>
          <a:ln/>
        </p:spPr>
        <p:txBody>
          <a:bodyPr wrap="square" lIns="0" tIns="0" rIns="0" bIns="0" rtlCol="0" anchor="t"/>
          <a:lstStyle/>
          <a:p>
            <a:pPr indent="0" marL="0">
              <a:buNone/>
            </a:pPr>
            <a:r>
              <a:rPr lang="en-US" sz="1400" dirty="0">
                <a:solidFill>
                  <a:srgbClr val="231D18"/>
                </a:solidFill>
                <a:latin typeface="Calibri" pitchFamily="34" charset="0"/>
                <a:ea typeface="Calibri" pitchFamily="34" charset="-122"/>
                <a:cs typeface="Calibri" pitchFamily="34" charset="-120"/>
              </a:rPr>
              <a:t>Tracer la sortie, ou importer un GPX ou un topo</a:t>
            </a:r>
            <a:endParaRPr lang="en-US" sz="1400" dirty="0"/>
          </a:p>
        </p:txBody>
      </p:sp>
      <p:sp>
        <p:nvSpPr>
          <p:cNvPr id="9" name="Shape 6"/>
          <p:cNvSpPr/>
          <p:nvPr/>
        </p:nvSpPr>
        <p:spPr>
          <a:xfrm>
            <a:off x="5760720" y="1993392"/>
            <a:ext cx="310896" cy="310896"/>
          </a:xfrm>
          <a:prstGeom prst="ellipse">
            <a:avLst/>
          </a:prstGeom>
          <a:solidFill>
            <a:srgbClr val="D0692F"/>
          </a:solidFill>
          <a:ln w="12700">
            <a:solidFill>
              <a:srgbClr val="D0692F"/>
            </a:solidFill>
            <a:prstDash val="solid"/>
          </a:ln>
        </p:spPr>
      </p:sp>
      <p:sp>
        <p:nvSpPr>
          <p:cNvPr id="10" name="Text 7"/>
          <p:cNvSpPr txBox="1"/>
          <p:nvPr/>
        </p:nvSpPr>
        <p:spPr>
          <a:xfrm>
            <a:off x="5760720" y="1993392"/>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2</a:t>
            </a:r>
            <a:endParaRPr lang="en-US" sz="1200" dirty="0"/>
          </a:p>
        </p:txBody>
      </p:sp>
      <p:sp>
        <p:nvSpPr>
          <p:cNvPr id="11" name="Text 8"/>
          <p:cNvSpPr txBox="1"/>
          <p:nvPr/>
        </p:nvSpPr>
        <p:spPr>
          <a:xfrm>
            <a:off x="6217920" y="1975104"/>
            <a:ext cx="2468880" cy="566928"/>
          </a:xfrm>
          <a:prstGeom prst="rect">
            <a:avLst/>
          </a:prstGeom>
          <a:noFill/>
          <a:ln/>
        </p:spPr>
        <p:txBody>
          <a:bodyPr wrap="square" lIns="0" tIns="0" rIns="0" bIns="0" rtlCol="0" anchor="t"/>
          <a:lstStyle/>
          <a:p>
            <a:pPr indent="0" marL="0">
              <a:buNone/>
            </a:pPr>
            <a:r>
              <a:rPr lang="en-US" sz="1400" dirty="0">
                <a:solidFill>
                  <a:srgbClr val="231D18"/>
                </a:solidFill>
                <a:latin typeface="Calibri" pitchFamily="34" charset="0"/>
                <a:ea typeface="Calibri" pitchFamily="34" charset="-122"/>
                <a:cs typeface="Calibri" pitchFamily="34" charset="-120"/>
              </a:rPr>
              <a:t>La durée et l'horaire : à pied, à ski, à ton rythme</a:t>
            </a:r>
            <a:endParaRPr lang="en-US" sz="1400" dirty="0"/>
          </a:p>
        </p:txBody>
      </p:sp>
      <p:sp>
        <p:nvSpPr>
          <p:cNvPr id="12" name="Shape 9"/>
          <p:cNvSpPr/>
          <p:nvPr/>
        </p:nvSpPr>
        <p:spPr>
          <a:xfrm>
            <a:off x="5760720" y="2615184"/>
            <a:ext cx="310896" cy="310896"/>
          </a:xfrm>
          <a:prstGeom prst="ellipse">
            <a:avLst/>
          </a:prstGeom>
          <a:solidFill>
            <a:srgbClr val="D0692F"/>
          </a:solidFill>
          <a:ln w="12700">
            <a:solidFill>
              <a:srgbClr val="D0692F"/>
            </a:solidFill>
            <a:prstDash val="solid"/>
          </a:ln>
        </p:spPr>
      </p:sp>
      <p:sp>
        <p:nvSpPr>
          <p:cNvPr id="13" name="Text 10"/>
          <p:cNvSpPr txBox="1"/>
          <p:nvPr/>
        </p:nvSpPr>
        <p:spPr>
          <a:xfrm>
            <a:off x="5760720" y="2615184"/>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3</a:t>
            </a:r>
            <a:endParaRPr lang="en-US" sz="1200" dirty="0"/>
          </a:p>
        </p:txBody>
      </p:sp>
      <p:sp>
        <p:nvSpPr>
          <p:cNvPr id="14" name="Text 11"/>
          <p:cNvSpPr txBox="1"/>
          <p:nvPr/>
        </p:nvSpPr>
        <p:spPr>
          <a:xfrm>
            <a:off x="6217920" y="2596896"/>
            <a:ext cx="2468880" cy="566928"/>
          </a:xfrm>
          <a:prstGeom prst="rect">
            <a:avLst/>
          </a:prstGeom>
          <a:noFill/>
          <a:ln/>
        </p:spPr>
        <p:txBody>
          <a:bodyPr wrap="square" lIns="0" tIns="0" rIns="0" bIns="0" rtlCol="0" anchor="t"/>
          <a:lstStyle/>
          <a:p>
            <a:pPr indent="0" marL="0">
              <a:buNone/>
            </a:pPr>
            <a:r>
              <a:rPr lang="en-US" sz="1400" dirty="0">
                <a:solidFill>
                  <a:srgbClr val="231D18"/>
                </a:solidFill>
                <a:latin typeface="Calibri" pitchFamily="34" charset="0"/>
                <a:ea typeface="Calibri" pitchFamily="34" charset="-122"/>
                <a:cs typeface="Calibri" pitchFamily="34" charset="-120"/>
              </a:rPr>
              <a:t>La météo sur la trace, jusqu'en altitude</a:t>
            </a:r>
            <a:endParaRPr lang="en-US" sz="1400" dirty="0"/>
          </a:p>
        </p:txBody>
      </p:sp>
      <p:sp>
        <p:nvSpPr>
          <p:cNvPr id="15" name="Shape 12"/>
          <p:cNvSpPr/>
          <p:nvPr/>
        </p:nvSpPr>
        <p:spPr>
          <a:xfrm>
            <a:off x="5760720" y="3236976"/>
            <a:ext cx="310896" cy="310896"/>
          </a:xfrm>
          <a:prstGeom prst="ellipse">
            <a:avLst/>
          </a:prstGeom>
          <a:solidFill>
            <a:srgbClr val="D0692F"/>
          </a:solidFill>
          <a:ln w="12700">
            <a:solidFill>
              <a:srgbClr val="D0692F"/>
            </a:solidFill>
            <a:prstDash val="solid"/>
          </a:ln>
        </p:spPr>
      </p:sp>
      <p:sp>
        <p:nvSpPr>
          <p:cNvPr id="16" name="Text 13"/>
          <p:cNvSpPr txBox="1"/>
          <p:nvPr/>
        </p:nvSpPr>
        <p:spPr>
          <a:xfrm>
            <a:off x="5760720" y="3236976"/>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4</a:t>
            </a:r>
            <a:endParaRPr lang="en-US" sz="1200" dirty="0"/>
          </a:p>
        </p:txBody>
      </p:sp>
      <p:sp>
        <p:nvSpPr>
          <p:cNvPr id="17" name="Text 14"/>
          <p:cNvSpPr txBox="1"/>
          <p:nvPr/>
        </p:nvSpPr>
        <p:spPr>
          <a:xfrm>
            <a:off x="6217920" y="3218688"/>
            <a:ext cx="2468880" cy="566928"/>
          </a:xfrm>
          <a:prstGeom prst="rect">
            <a:avLst/>
          </a:prstGeom>
          <a:noFill/>
          <a:ln/>
        </p:spPr>
        <p:txBody>
          <a:bodyPr wrap="square" lIns="0" tIns="0" rIns="0" bIns="0" rtlCol="0" anchor="t"/>
          <a:lstStyle/>
          <a:p>
            <a:pPr indent="0" marL="0">
              <a:buNone/>
            </a:pPr>
            <a:r>
              <a:rPr lang="en-US" sz="1400" dirty="0">
                <a:solidFill>
                  <a:srgbClr val="231D18"/>
                </a:solidFill>
                <a:latin typeface="Calibri" pitchFamily="34" charset="0"/>
                <a:ea typeface="Calibri" pitchFamily="34" charset="-122"/>
                <a:cs typeface="Calibri" pitchFamily="34" charset="-120"/>
              </a:rPr>
              <a:t>Le bulletin d'avalanche et les pentes du jour</a:t>
            </a:r>
            <a:endParaRPr lang="en-US" sz="1400" dirty="0"/>
          </a:p>
        </p:txBody>
      </p:sp>
      <p:sp>
        <p:nvSpPr>
          <p:cNvPr id="18" name="Shape 15"/>
          <p:cNvSpPr/>
          <p:nvPr/>
        </p:nvSpPr>
        <p:spPr>
          <a:xfrm>
            <a:off x="5760720" y="3858768"/>
            <a:ext cx="310896" cy="310896"/>
          </a:xfrm>
          <a:prstGeom prst="ellipse">
            <a:avLst/>
          </a:prstGeom>
          <a:solidFill>
            <a:srgbClr val="D0692F"/>
          </a:solidFill>
          <a:ln w="12700">
            <a:solidFill>
              <a:srgbClr val="D0692F"/>
            </a:solidFill>
            <a:prstDash val="solid"/>
          </a:ln>
        </p:spPr>
      </p:sp>
      <p:sp>
        <p:nvSpPr>
          <p:cNvPr id="19" name="Text 16"/>
          <p:cNvSpPr txBox="1"/>
          <p:nvPr/>
        </p:nvSpPr>
        <p:spPr>
          <a:xfrm>
            <a:off x="5760720" y="3858768"/>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5</a:t>
            </a:r>
            <a:endParaRPr lang="en-US" sz="1200" dirty="0"/>
          </a:p>
        </p:txBody>
      </p:sp>
      <p:sp>
        <p:nvSpPr>
          <p:cNvPr id="20" name="Text 17"/>
          <p:cNvSpPr txBox="1"/>
          <p:nvPr/>
        </p:nvSpPr>
        <p:spPr>
          <a:xfrm>
            <a:off x="6217920" y="3840480"/>
            <a:ext cx="2468880" cy="566928"/>
          </a:xfrm>
          <a:prstGeom prst="rect">
            <a:avLst/>
          </a:prstGeom>
          <a:noFill/>
          <a:ln/>
        </p:spPr>
        <p:txBody>
          <a:bodyPr wrap="square" lIns="0" tIns="0" rIns="0" bIns="0" rtlCol="0" anchor="t"/>
          <a:lstStyle/>
          <a:p>
            <a:pPr indent="0" marL="0">
              <a:buNone/>
            </a:pPr>
            <a:r>
              <a:rPr lang="en-US" sz="1400" dirty="0">
                <a:solidFill>
                  <a:srgbClr val="231D18"/>
                </a:solidFill>
                <a:latin typeface="Calibri" pitchFamily="34" charset="0"/>
                <a:ea typeface="Calibri" pitchFamily="34" charset="-122"/>
                <a:cs typeface="Calibri" pitchFamily="34" charset="-120"/>
              </a:rPr>
              <a:t>La carte PDF à l'échelle, avec la fiche de sortie</a:t>
            </a:r>
            <a:endParaRPr lang="en-US" sz="14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AVANT DE PARTIR · LA NEIGE ET LA LUMIÈRE</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Voir le terrain du jour avant d'y aller</a:t>
            </a:r>
            <a:endParaRPr lang="en-US" sz="2800" dirty="0"/>
          </a:p>
        </p:txBody>
      </p:sp>
      <p:sp>
        <p:nvSpPr>
          <p:cNvPr id="4" name="Shape 2"/>
          <p:cNvSpPr/>
          <p:nvPr/>
        </p:nvSpPr>
        <p:spPr>
          <a:xfrm>
            <a:off x="457200" y="1371600"/>
            <a:ext cx="3977640" cy="2514600"/>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5" name="Image 0" descr="Calque du terrain à risque du jour, avec sa légende">    </p:cNvPr>
          <p:cNvPicPr>
            <a:picLocks noChangeAspect="1"/>
          </p:cNvPicPr>
          <p:nvPr/>
        </p:nvPicPr>
        <p:blipFill>
          <a:blip r:embed="rId1"/>
          <a:stretch>
            <a:fillRect/>
          </a:stretch>
        </p:blipFill>
        <p:spPr>
          <a:xfrm>
            <a:off x="457200" y="1371600"/>
            <a:ext cx="3977640" cy="2514600"/>
          </a:xfrm>
          <a:prstGeom prst="rect">
            <a:avLst/>
          </a:prstGeom>
        </p:spPr>
      </p:pic>
      <p:sp>
        <p:nvSpPr>
          <p:cNvPr id="6" name="Shape 3"/>
          <p:cNvSpPr/>
          <p:nvPr/>
        </p:nvSpPr>
        <p:spPr>
          <a:xfrm>
            <a:off x="4709160" y="1371600"/>
            <a:ext cx="3977640" cy="2514600"/>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7" name="Image 1" descr="Survol 3D d'une trace avec la lumière de l'heure">    </p:cNvPr>
          <p:cNvPicPr>
            <a:picLocks noChangeAspect="1"/>
          </p:cNvPicPr>
          <p:nvPr/>
        </p:nvPicPr>
        <p:blipFill>
          <a:blip r:embed="rId2"/>
          <a:stretch>
            <a:fillRect/>
          </a:stretch>
        </p:blipFill>
        <p:spPr>
          <a:xfrm>
            <a:off x="4709160" y="1371600"/>
            <a:ext cx="3977640" cy="2514600"/>
          </a:xfrm>
          <a:prstGeom prst="rect">
            <a:avLst/>
          </a:prstGeom>
        </p:spPr>
      </p:pic>
      <p:sp>
        <p:nvSpPr>
          <p:cNvPr id="8" name="Text 4"/>
          <p:cNvSpPr txBox="1"/>
          <p:nvPr/>
        </p:nvSpPr>
        <p:spPr>
          <a:xfrm>
            <a:off x="457200" y="3977640"/>
            <a:ext cx="3977640" cy="640080"/>
          </a:xfrm>
          <a:prstGeom prst="rect">
            <a:avLst/>
          </a:prstGeom>
          <a:noFill/>
          <a:ln/>
        </p:spPr>
        <p:txBody>
          <a:bodyPr wrap="square" lIns="0" tIns="0" rIns="0" bIns="0" rtlCol="0" anchor="t"/>
          <a:lstStyle/>
          <a:p>
            <a:pPr indent="0" marL="0">
              <a:buNone/>
            </a:pPr>
            <a:r>
              <a:rPr lang="en-US" sz="1300" dirty="0">
                <a:solidFill>
                  <a:srgbClr val="231D18"/>
                </a:solidFill>
                <a:latin typeface="Calibri" pitchFamily="34" charset="0"/>
                <a:ea typeface="Calibri" pitchFamily="34" charset="-122"/>
                <a:cs typeface="Calibri" pitchFamily="34" charset="-120"/>
              </a:rPr>
              <a:t>Le terrain à risque du jour : les pentes de 30° et plus, aux altitudes et orientations visées par le bulletin d'avalanche.</a:t>
            </a:r>
            <a:endParaRPr lang="en-US" sz="1300" dirty="0"/>
          </a:p>
        </p:txBody>
      </p:sp>
      <p:sp>
        <p:nvSpPr>
          <p:cNvPr id="9" name="Text 5"/>
          <p:cNvSpPr txBox="1"/>
          <p:nvPr/>
        </p:nvSpPr>
        <p:spPr>
          <a:xfrm>
            <a:off x="4709160" y="3977640"/>
            <a:ext cx="3977640" cy="640080"/>
          </a:xfrm>
          <a:prstGeom prst="rect">
            <a:avLst/>
          </a:prstGeom>
          <a:noFill/>
          <a:ln/>
        </p:spPr>
        <p:txBody>
          <a:bodyPr wrap="square" lIns="0" tIns="0" rIns="0" bIns="0" rtlCol="0" anchor="t"/>
          <a:lstStyle/>
          <a:p>
            <a:pPr indent="0" marL="0">
              <a:buNone/>
            </a:pPr>
            <a:r>
              <a:rPr lang="en-US" sz="1300" dirty="0">
                <a:solidFill>
                  <a:srgbClr val="231D18"/>
                </a:solidFill>
                <a:latin typeface="Calibri" pitchFamily="34" charset="0"/>
                <a:ea typeface="Calibri" pitchFamily="34" charset="-122"/>
                <a:cs typeface="Calibri" pitchFamily="34" charset="-120"/>
              </a:rPr>
              <a:t>Le survol 3D de la trace, avec le soleil et les ombres du relief à l'heure où tu y passeras.</a:t>
            </a:r>
            <a:endParaRPr lang="en-US" sz="13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SUR LE TERRAIN · TÉLÉPHONE</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Suivre, se repérer, prévenir</a:t>
            </a:r>
            <a:endParaRPr lang="en-US" sz="2800" dirty="0"/>
          </a:p>
        </p:txBody>
      </p:sp>
      <p:sp>
        <p:nvSpPr>
          <p:cNvPr id="4" name="Shape 2"/>
          <p:cNvSpPr/>
          <p:nvPr/>
        </p:nvSpPr>
        <p:spPr>
          <a:xfrm>
            <a:off x="439150" y="1335024"/>
            <a:ext cx="1169955" cy="2450592"/>
          </a:xfrm>
          <a:prstGeom prst="roundRect">
            <a:avLst>
              <a:gd name="adj" fmla="val 4689"/>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5" name="Image 0" descr="tel-005.jpg">    </p:cNvPr>
          <p:cNvPicPr>
            <a:picLocks noChangeAspect="1"/>
          </p:cNvPicPr>
          <p:nvPr/>
        </p:nvPicPr>
        <p:blipFill>
          <a:blip r:embed="rId1"/>
          <a:stretch>
            <a:fillRect/>
          </a:stretch>
        </p:blipFill>
        <p:spPr>
          <a:xfrm>
            <a:off x="475726" y="1371600"/>
            <a:ext cx="1096803" cy="2377440"/>
          </a:xfrm>
          <a:prstGeom prst="rect">
            <a:avLst/>
          </a:prstGeom>
        </p:spPr>
      </p:pic>
      <p:sp>
        <p:nvSpPr>
          <p:cNvPr id="6" name="Text 3"/>
          <p:cNvSpPr txBox="1"/>
          <p:nvPr/>
        </p:nvSpPr>
        <p:spPr>
          <a:xfrm>
            <a:off x="457200" y="3858768"/>
            <a:ext cx="1828800" cy="27432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Suivre la trace</a:t>
            </a:r>
            <a:endParaRPr lang="en-US" sz="1400" dirty="0"/>
          </a:p>
        </p:txBody>
      </p:sp>
      <p:sp>
        <p:nvSpPr>
          <p:cNvPr id="7" name="Text 4"/>
          <p:cNvSpPr txBox="1"/>
          <p:nvPr/>
        </p:nvSpPr>
        <p:spPr>
          <a:xfrm>
            <a:off x="457200" y="4114800"/>
            <a:ext cx="1828800" cy="548640"/>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Une alerte sonne et vibre si tu t'en écartes, même écran éteint.</a:t>
            </a:r>
            <a:endParaRPr lang="en-US" sz="1100" dirty="0"/>
          </a:p>
        </p:txBody>
      </p:sp>
      <p:sp>
        <p:nvSpPr>
          <p:cNvPr id="8" name="Shape 5"/>
          <p:cNvSpPr/>
          <p:nvPr/>
        </p:nvSpPr>
        <p:spPr>
          <a:xfrm>
            <a:off x="2384275" y="1335024"/>
            <a:ext cx="1303065" cy="2450592"/>
          </a:xfrm>
          <a:prstGeom prst="roundRect">
            <a:avLst>
              <a:gd name="adj" fmla="val 4210"/>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9" name="Image 1" descr="tel-010.jpg">    </p:cNvPr>
          <p:cNvPicPr>
            <a:picLocks noChangeAspect="1"/>
          </p:cNvPicPr>
          <p:nvPr/>
        </p:nvPicPr>
        <p:blipFill>
          <a:blip r:embed="rId2"/>
          <a:stretch>
            <a:fillRect/>
          </a:stretch>
        </p:blipFill>
        <p:spPr>
          <a:xfrm>
            <a:off x="2420851" y="1371600"/>
            <a:ext cx="1229913" cy="2377440"/>
          </a:xfrm>
          <a:prstGeom prst="rect">
            <a:avLst/>
          </a:prstGeom>
        </p:spPr>
      </p:pic>
      <p:sp>
        <p:nvSpPr>
          <p:cNvPr id="10" name="Text 6"/>
          <p:cNvSpPr txBox="1"/>
          <p:nvPr/>
        </p:nvSpPr>
        <p:spPr>
          <a:xfrm>
            <a:off x="2468880" y="3858768"/>
            <a:ext cx="1828800" cy="27432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Distance et azimut</a:t>
            </a:r>
            <a:endParaRPr lang="en-US" sz="1400" dirty="0"/>
          </a:p>
        </p:txBody>
      </p:sp>
      <p:sp>
        <p:nvSpPr>
          <p:cNvPr id="11" name="Text 7"/>
          <p:cNvSpPr txBox="1"/>
          <p:nvPr/>
        </p:nvSpPr>
        <p:spPr>
          <a:xfrm>
            <a:off x="2468880" y="4114800"/>
            <a:ext cx="1828800" cy="548640"/>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Depuis ta position ou entre deux points, avec les coordonnées UTM.</a:t>
            </a:r>
            <a:endParaRPr lang="en-US" sz="1100" dirty="0"/>
          </a:p>
        </p:txBody>
      </p:sp>
      <p:sp>
        <p:nvSpPr>
          <p:cNvPr id="12" name="Shape 8"/>
          <p:cNvSpPr/>
          <p:nvPr/>
        </p:nvSpPr>
        <p:spPr>
          <a:xfrm>
            <a:off x="4395955" y="1335024"/>
            <a:ext cx="1303065" cy="2450592"/>
          </a:xfrm>
          <a:prstGeom prst="roundRect">
            <a:avLst>
              <a:gd name="adj" fmla="val 4210"/>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13" name="Image 2" descr="tel-011.jpg">    </p:cNvPr>
          <p:cNvPicPr>
            <a:picLocks noChangeAspect="1"/>
          </p:cNvPicPr>
          <p:nvPr/>
        </p:nvPicPr>
        <p:blipFill>
          <a:blip r:embed="rId3"/>
          <a:stretch>
            <a:fillRect/>
          </a:stretch>
        </p:blipFill>
        <p:spPr>
          <a:xfrm>
            <a:off x="4432531" y="1371600"/>
            <a:ext cx="1229913" cy="2377440"/>
          </a:xfrm>
          <a:prstGeom prst="rect">
            <a:avLst/>
          </a:prstGeom>
        </p:spPr>
      </p:pic>
      <p:sp>
        <p:nvSpPr>
          <p:cNvPr id="14" name="Text 9"/>
          <p:cNvSpPr txBox="1"/>
          <p:nvPr/>
        </p:nvSpPr>
        <p:spPr>
          <a:xfrm>
            <a:off x="4480560" y="3858768"/>
            <a:ext cx="1828800" cy="27432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La boussole</a:t>
            </a:r>
            <a:endParaRPr lang="en-US" sz="1400" dirty="0"/>
          </a:p>
        </p:txBody>
      </p:sp>
      <p:sp>
        <p:nvSpPr>
          <p:cNvPr id="15" name="Text 10"/>
          <p:cNvSpPr txBox="1"/>
          <p:nvPr/>
        </p:nvSpPr>
        <p:spPr>
          <a:xfrm>
            <a:off x="4480560" y="4114800"/>
            <a:ext cx="1828800" cy="548640"/>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Le cap au degré près, au nord géographique comme la carte.</a:t>
            </a:r>
            <a:endParaRPr lang="en-US" sz="1100" dirty="0"/>
          </a:p>
        </p:txBody>
      </p:sp>
      <p:sp>
        <p:nvSpPr>
          <p:cNvPr id="16" name="Shape 11"/>
          <p:cNvSpPr/>
          <p:nvPr/>
        </p:nvSpPr>
        <p:spPr>
          <a:xfrm>
            <a:off x="6492240" y="1371600"/>
            <a:ext cx="2194560" cy="3246120"/>
          </a:xfrm>
          <a:prstGeom prst="roundRect">
            <a:avLst>
              <a:gd name="adj" fmla="val 3333"/>
            </a:avLst>
          </a:prstGeom>
          <a:solidFill>
            <a:srgbClr val="FBF8F2"/>
          </a:solidFill>
          <a:ln w="9525">
            <a:solidFill>
              <a:srgbClr val="DDD2BF"/>
            </a:solidFill>
            <a:prstDash val="solid"/>
          </a:ln>
        </p:spPr>
      </p:sp>
      <p:sp>
        <p:nvSpPr>
          <p:cNvPr id="17" name="Text 12"/>
          <p:cNvSpPr txBox="1"/>
          <p:nvPr/>
        </p:nvSpPr>
        <p:spPr>
          <a:xfrm>
            <a:off x="6675120" y="1536192"/>
            <a:ext cx="1828800" cy="274320"/>
          </a:xfrm>
          <a:prstGeom prst="rect">
            <a:avLst/>
          </a:prstGeom>
          <a:noFill/>
          <a:ln/>
        </p:spPr>
        <p:txBody>
          <a:bodyPr wrap="square" lIns="0" tIns="0" rIns="0" bIns="0" rtlCol="0" anchor="t"/>
          <a:lstStyle/>
          <a:p>
            <a:pPr indent="0" marL="0">
              <a:buNone/>
            </a:pPr>
            <a:r>
              <a:rPr lang="en-US" sz="1400" b="1" dirty="0">
                <a:solidFill>
                  <a:srgbClr val="A94E1D"/>
                </a:solidFill>
                <a:latin typeface="Calibri" pitchFamily="34" charset="0"/>
                <a:ea typeface="Calibri" pitchFamily="34" charset="-122"/>
                <a:cs typeface="Calibri" pitchFamily="34" charset="-120"/>
              </a:rPr>
              <a:t>En cas de problème</a:t>
            </a:r>
            <a:endParaRPr lang="en-US" sz="1400" dirty="0"/>
          </a:p>
        </p:txBody>
      </p:sp>
      <p:sp>
        <p:nvSpPr>
          <p:cNvPr id="18" name="Text 13"/>
          <p:cNvSpPr txBox="1"/>
          <p:nvPr/>
        </p:nvSpPr>
        <p:spPr>
          <a:xfrm>
            <a:off x="6675120" y="1874520"/>
            <a:ext cx="1828800" cy="1097280"/>
          </a:xfrm>
          <a:prstGeom prst="rect">
            <a:avLst/>
          </a:prstGeom>
          <a:noFill/>
          <a:ln/>
        </p:spPr>
        <p:txBody>
          <a:bodyPr wrap="square" lIns="0" tIns="0" rIns="0" bIns="0" rtlCol="0" anchor="t"/>
          <a:lstStyle/>
          <a:p>
            <a:pPr indent="0" marL="0">
              <a:buNone/>
            </a:pPr>
            <a:r>
              <a:rPr lang="en-US" sz="1300" dirty="0">
                <a:solidFill>
                  <a:srgbClr val="231D18"/>
                </a:solidFill>
                <a:latin typeface="Calibri" pitchFamily="34" charset="0"/>
                <a:ea typeface="Calibri" pitchFamily="34" charset="-122"/>
                <a:cs typeface="Calibri" pitchFamily="34" charset="-120"/>
              </a:rPr>
              <a:t>Le bouton SOS : ta position exacte, un message prêt pour le 114 ou un proche, l'appel au 112.</a:t>
            </a:r>
            <a:endParaRPr lang="en-US" sz="1300" dirty="0"/>
          </a:p>
        </p:txBody>
      </p:sp>
      <p:sp>
        <p:nvSpPr>
          <p:cNvPr id="19" name="Text 14"/>
          <p:cNvSpPr txBox="1"/>
          <p:nvPr/>
        </p:nvSpPr>
        <p:spPr>
          <a:xfrm>
            <a:off x="6675120" y="3108960"/>
            <a:ext cx="1828800" cy="914400"/>
          </a:xfrm>
          <a:prstGeom prst="rect">
            <a:avLst/>
          </a:prstGeom>
          <a:noFill/>
          <a:ln/>
        </p:spPr>
        <p:txBody>
          <a:bodyPr wrap="square" lIns="0" tIns="0" rIns="0" bIns="0" rtlCol="0" anchor="t"/>
          <a:lstStyle/>
          <a:p>
            <a:pPr indent="0" marL="0">
              <a:buNone/>
            </a:pPr>
            <a:r>
              <a:rPr lang="en-US" sz="1200" dirty="0">
                <a:solidFill>
                  <a:srgbClr val="6B6054"/>
                </a:solidFill>
                <a:latin typeface="Calibri" pitchFamily="34" charset="0"/>
                <a:ea typeface="Calibri" pitchFamily="34" charset="-122"/>
                <a:cs typeface="Calibri" pitchFamily="34" charset="-120"/>
              </a:rPr>
              <a:t>Soulane n'appelle personne : c'est toi qui envoies le message. Sans réseau, rien ne part.</a:t>
            </a:r>
            <a:endParaRPr lang="en-US" sz="12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SANS RÉSEAU</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Hors ligne et batterie</a:t>
            </a:r>
            <a:endParaRPr lang="en-US" sz="2800" dirty="0"/>
          </a:p>
        </p:txBody>
      </p:sp>
      <p:sp>
        <p:nvSpPr>
          <p:cNvPr id="4" name="Shape 2"/>
          <p:cNvSpPr/>
          <p:nvPr/>
        </p:nvSpPr>
        <p:spPr>
          <a:xfrm>
            <a:off x="459686" y="1335024"/>
            <a:ext cx="1549508" cy="3273552"/>
          </a:xfrm>
          <a:prstGeom prst="roundRect">
            <a:avLst>
              <a:gd name="adj" fmla="val 3541"/>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5" name="Image 0" descr="tel-003.jpg">    </p:cNvPr>
          <p:cNvPicPr>
            <a:picLocks noChangeAspect="1"/>
          </p:cNvPicPr>
          <p:nvPr/>
        </p:nvPicPr>
        <p:blipFill>
          <a:blip r:embed="rId1"/>
          <a:stretch>
            <a:fillRect/>
          </a:stretch>
        </p:blipFill>
        <p:spPr>
          <a:xfrm>
            <a:off x="496262" y="1371600"/>
            <a:ext cx="1476356" cy="3200400"/>
          </a:xfrm>
          <a:prstGeom prst="rect">
            <a:avLst/>
          </a:prstGeom>
        </p:spPr>
      </p:pic>
      <p:sp>
        <p:nvSpPr>
          <p:cNvPr id="6" name="Text 3"/>
          <p:cNvSpPr txBox="1"/>
          <p:nvPr/>
        </p:nvSpPr>
        <p:spPr>
          <a:xfrm>
            <a:off x="2377440" y="1371600"/>
            <a:ext cx="2880360" cy="292608"/>
          </a:xfrm>
          <a:prstGeom prst="rect">
            <a:avLst/>
          </a:prstGeom>
          <a:noFill/>
          <a:ln/>
        </p:spPr>
        <p:txBody>
          <a:bodyPr wrap="square" lIns="0" tIns="0" rIns="0" bIns="0" rtlCol="0" anchor="t"/>
          <a:lstStyle/>
          <a:p>
            <a:pPr indent="0" marL="0">
              <a:buNone/>
            </a:pPr>
            <a:r>
              <a:rPr lang="en-US" sz="1600" b="1" dirty="0">
                <a:solidFill>
                  <a:srgbClr val="A94E1D"/>
                </a:solidFill>
                <a:latin typeface="Calibri" pitchFamily="34" charset="0"/>
                <a:ea typeface="Calibri" pitchFamily="34" charset="-122"/>
                <a:cs typeface="Calibri" pitchFamily="34" charset="-120"/>
              </a:rPr>
              <a:t>Hors ligne</a:t>
            </a:r>
            <a:endParaRPr lang="en-US" sz="1600" dirty="0"/>
          </a:p>
        </p:txBody>
      </p:sp>
      <p:sp>
        <p:nvSpPr>
          <p:cNvPr id="7" name="Text 4"/>
          <p:cNvSpPr txBox="1"/>
          <p:nvPr/>
        </p:nvSpPr>
        <p:spPr>
          <a:xfrm>
            <a:off x="2377440" y="1783080"/>
            <a:ext cx="2880360" cy="2743200"/>
          </a:xfrm>
          <a:prstGeom prst="rect">
            <a:avLst/>
          </a:prstGeom>
          <a:noFill/>
          <a:ln/>
        </p:spPr>
        <p:txBody>
          <a:bodyPr wrap="square" lIns="0" tIns="0" rIns="0" bIns="0" rtlCol="0" anchor="t"/>
          <a:lstStyle/>
          <a:p>
            <a:pPr marL="177800" indent="-177800">
              <a:spcAft>
                <a:spcPts val="900"/>
              </a:spcAft>
              <a:buSzPct val="100000"/>
              <a:buChar char="•"/>
            </a:pPr>
            <a:r>
              <a:rPr lang="en-US" sz="1300" dirty="0">
                <a:solidFill>
                  <a:srgbClr val="231D18"/>
                </a:solidFill>
                <a:latin typeface="Calibri" pitchFamily="34" charset="0"/>
                <a:ea typeface="Calibri" pitchFamily="34" charset="-122"/>
                <a:cs typeface="Calibri" pitchFamily="34" charset="-120"/>
              </a:rPr>
              <a:t>Les cartes d'une trace, ou d'une zone entière, téléchargées en Wi-Fi.</a:t>
            </a:r>
            <a:endParaRPr lang="en-US" sz="1300" dirty="0"/>
          </a:p>
          <a:p>
            <a:pPr marL="177800" indent="-177800">
              <a:spcAft>
                <a:spcPts val="900"/>
              </a:spcAft>
              <a:buSzPct val="100000"/>
              <a:buChar char="•"/>
            </a:pPr>
            <a:r>
              <a:rPr lang="en-US" sz="1300" dirty="0">
                <a:solidFill>
                  <a:srgbClr val="231D18"/>
                </a:solidFill>
                <a:latin typeface="Calibri" pitchFamily="34" charset="0"/>
                <a:ea typeface="Calibri" pitchFamily="34" charset="-122"/>
                <a:cs typeface="Calibri" pitchFamily="34" charset="-120"/>
              </a:rPr>
              <a:t>Le GPS marche sans réseau.</a:t>
            </a:r>
            <a:endParaRPr lang="en-US" sz="1300" dirty="0"/>
          </a:p>
          <a:p>
            <a:pPr marL="177800" indent="-177800">
              <a:spcAft>
                <a:spcPts val="900"/>
              </a:spcAft>
              <a:buSzPct val="100000"/>
              <a:buChar char="•"/>
            </a:pPr>
            <a:r>
              <a:rPr lang="en-US" sz="1300" dirty="0">
                <a:solidFill>
                  <a:srgbClr val="231D18"/>
                </a:solidFill>
                <a:latin typeface="Calibri" pitchFamily="34" charset="0"/>
                <a:ea typeface="Calibri" pitchFamily="34" charset="-122"/>
                <a:cs typeface="Calibri" pitchFamily="34" charset="-120"/>
              </a:rPr>
              <a:t>Avant de partir : mode avion, et la carte s'affiche ? Tu es prêt.</a:t>
            </a:r>
            <a:endParaRPr lang="en-US" sz="1300" dirty="0"/>
          </a:p>
          <a:p>
            <a:pPr marL="177800" indent="-177800">
              <a:spcAft>
                <a:spcPts val="900"/>
              </a:spcAft>
              <a:buSzPct val="100000"/>
              <a:buChar char="•"/>
            </a:pPr>
            <a:r>
              <a:rPr lang="en-US" sz="1300" dirty="0">
                <a:solidFill>
                  <a:srgbClr val="231D18"/>
                </a:solidFill>
                <a:latin typeface="Calibri" pitchFamily="34" charset="0"/>
                <a:ea typeface="Calibri" pitchFamily="34" charset="-122"/>
                <a:cs typeface="Calibri" pitchFamily="34" charset="-120"/>
              </a:rPr>
              <a:t>Sans abonnement : trois traces ou zones à la fois.</a:t>
            </a:r>
            <a:endParaRPr lang="en-US" sz="1300" dirty="0"/>
          </a:p>
        </p:txBody>
      </p:sp>
      <p:sp>
        <p:nvSpPr>
          <p:cNvPr id="8" name="Text 5"/>
          <p:cNvSpPr txBox="1"/>
          <p:nvPr/>
        </p:nvSpPr>
        <p:spPr>
          <a:xfrm>
            <a:off x="5806440" y="1371600"/>
            <a:ext cx="2880360" cy="292608"/>
          </a:xfrm>
          <a:prstGeom prst="rect">
            <a:avLst/>
          </a:prstGeom>
          <a:noFill/>
          <a:ln/>
        </p:spPr>
        <p:txBody>
          <a:bodyPr wrap="square" lIns="0" tIns="0" rIns="0" bIns="0" rtlCol="0" anchor="t"/>
          <a:lstStyle/>
          <a:p>
            <a:pPr indent="0" marL="0">
              <a:buNone/>
            </a:pPr>
            <a:r>
              <a:rPr lang="en-US" sz="1600" b="1" dirty="0">
                <a:solidFill>
                  <a:srgbClr val="A94E1D"/>
                </a:solidFill>
                <a:latin typeface="Calibri" pitchFamily="34" charset="0"/>
                <a:ea typeface="Calibri" pitchFamily="34" charset="-122"/>
                <a:cs typeface="Calibri" pitchFamily="34" charset="-120"/>
              </a:rPr>
              <a:t>Batterie</a:t>
            </a:r>
            <a:endParaRPr lang="en-US" sz="1600" dirty="0"/>
          </a:p>
        </p:txBody>
      </p:sp>
      <p:sp>
        <p:nvSpPr>
          <p:cNvPr id="9" name="Text 6"/>
          <p:cNvSpPr txBox="1"/>
          <p:nvPr/>
        </p:nvSpPr>
        <p:spPr>
          <a:xfrm>
            <a:off x="5806440" y="1783080"/>
            <a:ext cx="2880360" cy="2743200"/>
          </a:xfrm>
          <a:prstGeom prst="rect">
            <a:avLst/>
          </a:prstGeom>
          <a:noFill/>
          <a:ln/>
        </p:spPr>
        <p:txBody>
          <a:bodyPr wrap="square" lIns="0" tIns="0" rIns="0" bIns="0" rtlCol="0" anchor="t"/>
          <a:lstStyle/>
          <a:p>
            <a:pPr marL="177800" indent="-177800">
              <a:spcAft>
                <a:spcPts val="900"/>
              </a:spcAft>
              <a:buSzPct val="100000"/>
              <a:buChar char="•"/>
            </a:pPr>
            <a:r>
              <a:rPr lang="en-US" sz="1300" dirty="0">
                <a:solidFill>
                  <a:srgbClr val="231D18"/>
                </a:solidFill>
                <a:latin typeface="Calibri" pitchFamily="34" charset="0"/>
                <a:ea typeface="Calibri" pitchFamily="34" charset="-122"/>
                <a:cs typeface="Calibri" pitchFamily="34" charset="-120"/>
              </a:rPr>
              <a:t>Pendant le suivi, coupe l'économie d'énergie d'Android : elle arrête le GPS.</a:t>
            </a:r>
            <a:endParaRPr lang="en-US" sz="1300" dirty="0"/>
          </a:p>
          <a:p>
            <a:pPr marL="177800" indent="-177800">
              <a:spcAft>
                <a:spcPts val="900"/>
              </a:spcAft>
              <a:buSzPct val="100000"/>
              <a:buChar char="•"/>
            </a:pPr>
            <a:r>
              <a:rPr lang="en-US" sz="1300" dirty="0">
                <a:solidFill>
                  <a:srgbClr val="231D18"/>
                </a:solidFill>
                <a:latin typeface="Calibri" pitchFamily="34" charset="0"/>
                <a:ea typeface="Calibri" pitchFamily="34" charset="-122"/>
                <a:cs typeface="Calibri" pitchFamily="34" charset="-120"/>
              </a:rPr>
              <a:t>Sans réseau, le mode avion (localisation allumée) économise beaucoup.</a:t>
            </a:r>
            <a:endParaRPr lang="en-US" sz="1300" dirty="0"/>
          </a:p>
          <a:p>
            <a:pPr marL="177800" indent="-177800">
              <a:spcAft>
                <a:spcPts val="900"/>
              </a:spcAft>
              <a:buSzPct val="100000"/>
              <a:buChar char="•"/>
            </a:pPr>
            <a:r>
              <a:rPr lang="en-US" sz="1300" dirty="0">
                <a:solidFill>
                  <a:srgbClr val="231D18"/>
                </a:solidFill>
                <a:latin typeface="Calibri" pitchFamily="34" charset="0"/>
                <a:ea typeface="Calibri" pitchFamily="34" charset="-122"/>
                <a:cs typeface="Calibri" pitchFamily="34" charset="-120"/>
              </a:rPr>
              <a:t>Le froid vide la batterie : téléphone contre soi, batterie de secours.</a:t>
            </a:r>
            <a:endParaRPr lang="en-US" sz="1300" dirty="0"/>
          </a:p>
          <a:p>
            <a:pPr marL="177800" indent="-177800">
              <a:spcAft>
                <a:spcPts val="900"/>
              </a:spcAft>
              <a:buSzPct val="100000"/>
              <a:buChar char="•"/>
            </a:pPr>
            <a:r>
              <a:rPr lang="en-US" sz="1300" dirty="0">
                <a:solidFill>
                  <a:srgbClr val="231D18"/>
                </a:solidFill>
                <a:latin typeface="Calibri" pitchFamily="34" charset="0"/>
                <a:ea typeface="Calibri" pitchFamily="34" charset="-122"/>
                <a:cs typeface="Calibri" pitchFamily="34" charset="-120"/>
              </a:rPr>
              <a:t>La carte papier et la boussole restent dans le sac.</a:t>
            </a:r>
            <a:endParaRPr lang="en-US" sz="13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PLATEFORMES</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Sur l'ordinateur et sur le téléphone</a:t>
            </a:r>
            <a:endParaRPr lang="en-US" sz="2800" dirty="0"/>
          </a:p>
        </p:txBody>
      </p:sp>
      <p:sp>
        <p:nvSpPr>
          <p:cNvPr id="4" name="Shape 2"/>
          <p:cNvSpPr/>
          <p:nvPr/>
        </p:nvSpPr>
        <p:spPr>
          <a:xfrm>
            <a:off x="457200" y="1417320"/>
            <a:ext cx="4754880" cy="2674620"/>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5" name="Image 0" descr="Soulane sur ordinateur : le survol 3D">    </p:cNvPr>
          <p:cNvPicPr>
            <a:picLocks noChangeAspect="1"/>
          </p:cNvPicPr>
          <p:nvPr/>
        </p:nvPicPr>
        <p:blipFill>
          <a:blip r:embed="rId1"/>
          <a:stretch>
            <a:fillRect/>
          </a:stretch>
        </p:blipFill>
        <p:spPr>
          <a:xfrm>
            <a:off x="457200" y="1417320"/>
            <a:ext cx="4754880" cy="2674620"/>
          </a:xfrm>
          <a:prstGeom prst="rect">
            <a:avLst/>
          </a:prstGeom>
        </p:spPr>
      </p:pic>
      <p:sp>
        <p:nvSpPr>
          <p:cNvPr id="6" name="Shape 3"/>
          <p:cNvSpPr/>
          <p:nvPr/>
        </p:nvSpPr>
        <p:spPr>
          <a:xfrm>
            <a:off x="4276825" y="1929384"/>
            <a:ext cx="1230430" cy="2587752"/>
          </a:xfrm>
          <a:prstGeom prst="roundRect">
            <a:avLst>
              <a:gd name="adj" fmla="val 4459"/>
            </a:avLst>
          </a:prstGeom>
          <a:solidFill>
            <a:srgbClr val="FFFFFF"/>
          </a:solidFill>
          <a:ln w="9525">
            <a:solidFill>
              <a:srgbClr val="DDD2BF"/>
            </a:solidFill>
            <a:prstDash val="solid"/>
          </a:ln>
          <a:effectLst>
            <a:outerShdw sx="100000" sy="100000" kx="0" ky="0" algn="bl" rotWithShape="0" blurRad="76200" dist="25400" dir="5400000">
              <a:srgbClr val="000000">
                <a:alpha val="18000"/>
              </a:srgbClr>
            </a:outerShdw>
          </a:effectLst>
        </p:spPr>
      </p:sp>
      <p:pic>
        <p:nvPicPr>
          <p:cNvPr id="7" name="Image 1" descr="ip-1-carte.jpg">    </p:cNvPr>
          <p:cNvPicPr>
            <a:picLocks noChangeAspect="1"/>
          </p:cNvPicPr>
          <p:nvPr/>
        </p:nvPicPr>
        <p:blipFill>
          <a:blip r:embed="rId2"/>
          <a:stretch>
            <a:fillRect/>
          </a:stretch>
        </p:blipFill>
        <p:spPr>
          <a:xfrm>
            <a:off x="4313401" y="1965960"/>
            <a:ext cx="1157278" cy="2514600"/>
          </a:xfrm>
          <a:prstGeom prst="rect">
            <a:avLst/>
          </a:prstGeom>
        </p:spPr>
      </p:pic>
      <p:sp>
        <p:nvSpPr>
          <p:cNvPr id="8" name="Text 4"/>
          <p:cNvSpPr txBox="1"/>
          <p:nvPr/>
        </p:nvSpPr>
        <p:spPr>
          <a:xfrm>
            <a:off x="6080760" y="1417320"/>
            <a:ext cx="2606040" cy="27432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iPhone et iPad</a:t>
            </a:r>
            <a:endParaRPr lang="en-US" sz="1400" dirty="0"/>
          </a:p>
        </p:txBody>
      </p:sp>
      <p:sp>
        <p:nvSpPr>
          <p:cNvPr id="9" name="Text 5"/>
          <p:cNvSpPr txBox="1"/>
          <p:nvPr/>
        </p:nvSpPr>
        <p:spPr>
          <a:xfrm>
            <a:off x="6080760" y="1682496"/>
            <a:ext cx="2606040" cy="256032"/>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App Store · iOS 16.4 et plus</a:t>
            </a:r>
            <a:endParaRPr lang="en-US" sz="1100" dirty="0"/>
          </a:p>
        </p:txBody>
      </p:sp>
      <p:sp>
        <p:nvSpPr>
          <p:cNvPr id="10" name="Text 6"/>
          <p:cNvSpPr txBox="1"/>
          <p:nvPr/>
        </p:nvSpPr>
        <p:spPr>
          <a:xfrm>
            <a:off x="6080760" y="1929384"/>
            <a:ext cx="2606040" cy="27432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Android</a:t>
            </a:r>
            <a:endParaRPr lang="en-US" sz="1400" dirty="0"/>
          </a:p>
        </p:txBody>
      </p:sp>
      <p:sp>
        <p:nvSpPr>
          <p:cNvPr id="11" name="Text 7"/>
          <p:cNvSpPr txBox="1"/>
          <p:nvPr/>
        </p:nvSpPr>
        <p:spPr>
          <a:xfrm>
            <a:off x="6080760" y="2194560"/>
            <a:ext cx="2606040" cy="256032"/>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Google Play · Android 7 et plus</a:t>
            </a:r>
            <a:endParaRPr lang="en-US" sz="1100" dirty="0"/>
          </a:p>
        </p:txBody>
      </p:sp>
      <p:sp>
        <p:nvSpPr>
          <p:cNvPr id="12" name="Text 8"/>
          <p:cNvSpPr txBox="1"/>
          <p:nvPr/>
        </p:nvSpPr>
        <p:spPr>
          <a:xfrm>
            <a:off x="6080760" y="2441448"/>
            <a:ext cx="2606040" cy="27432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Windows 10 et 11</a:t>
            </a:r>
            <a:endParaRPr lang="en-US" sz="1400" dirty="0"/>
          </a:p>
        </p:txBody>
      </p:sp>
      <p:sp>
        <p:nvSpPr>
          <p:cNvPr id="13" name="Text 9"/>
          <p:cNvSpPr txBox="1"/>
          <p:nvPr/>
        </p:nvSpPr>
        <p:spPr>
          <a:xfrm>
            <a:off x="6080760" y="2706624"/>
            <a:ext cx="2606040" cy="256032"/>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Microsoft Store</a:t>
            </a:r>
            <a:endParaRPr lang="en-US" sz="1100" dirty="0"/>
          </a:p>
        </p:txBody>
      </p:sp>
      <p:sp>
        <p:nvSpPr>
          <p:cNvPr id="14" name="Text 10"/>
          <p:cNvSpPr txBox="1"/>
          <p:nvPr/>
        </p:nvSpPr>
        <p:spPr>
          <a:xfrm>
            <a:off x="6080760" y="2953512"/>
            <a:ext cx="2606040" cy="27432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Mac à puce Apple</a:t>
            </a:r>
            <a:endParaRPr lang="en-US" sz="1400" dirty="0"/>
          </a:p>
        </p:txBody>
      </p:sp>
      <p:sp>
        <p:nvSpPr>
          <p:cNvPr id="15" name="Text 11"/>
          <p:cNvSpPr txBox="1"/>
          <p:nvPr/>
        </p:nvSpPr>
        <p:spPr>
          <a:xfrm>
            <a:off x="6080760" y="3218688"/>
            <a:ext cx="2606040" cy="256032"/>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sur soulane.app · macOS 12 et plus</a:t>
            </a:r>
            <a:endParaRPr lang="en-US" sz="1100" dirty="0"/>
          </a:p>
        </p:txBody>
      </p:sp>
      <p:sp>
        <p:nvSpPr>
          <p:cNvPr id="16" name="Text 12"/>
          <p:cNvSpPr txBox="1"/>
          <p:nvPr/>
        </p:nvSpPr>
        <p:spPr>
          <a:xfrm>
            <a:off x="6080760" y="3465576"/>
            <a:ext cx="2606040" cy="274320"/>
          </a:xfrm>
          <a:prstGeom prst="rect">
            <a:avLst/>
          </a:prstGeom>
          <a:noFill/>
          <a:ln/>
        </p:spPr>
        <p:txBody>
          <a:bodyPr wrap="square" lIns="0" tIns="0" rIns="0" bIns="0" rtlCol="0" anchor="t"/>
          <a:lstStyle/>
          <a:p>
            <a:pPr indent="0" marL="0">
              <a:buNone/>
            </a:pPr>
            <a:r>
              <a:rPr lang="en-US" sz="1400" b="1" dirty="0">
                <a:solidFill>
                  <a:srgbClr val="231D18"/>
                </a:solidFill>
                <a:latin typeface="Calibri" pitchFamily="34" charset="0"/>
                <a:ea typeface="Calibri" pitchFamily="34" charset="-122"/>
                <a:cs typeface="Calibri" pitchFamily="34" charset="-120"/>
              </a:rPr>
              <a:t>Linux 64 bits</a:t>
            </a:r>
            <a:endParaRPr lang="en-US" sz="1400" dirty="0"/>
          </a:p>
        </p:txBody>
      </p:sp>
      <p:sp>
        <p:nvSpPr>
          <p:cNvPr id="17" name="Text 13"/>
          <p:cNvSpPr txBox="1"/>
          <p:nvPr/>
        </p:nvSpPr>
        <p:spPr>
          <a:xfrm>
            <a:off x="6080760" y="3730752"/>
            <a:ext cx="2606040" cy="256032"/>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sur soulane.app · AppImage</a:t>
            </a:r>
            <a:endParaRPr lang="en-US" sz="1100" dirty="0"/>
          </a:p>
        </p:txBody>
      </p:sp>
      <p:sp>
        <p:nvSpPr>
          <p:cNvPr id="18" name="Text 14"/>
          <p:cNvSpPr txBox="1"/>
          <p:nvPr/>
        </p:nvSpPr>
        <p:spPr>
          <a:xfrm>
            <a:off x="6080760" y="4023360"/>
            <a:ext cx="2606040" cy="548640"/>
          </a:xfrm>
          <a:prstGeom prst="rect">
            <a:avLst/>
          </a:prstGeom>
          <a:noFill/>
          <a:ln/>
        </p:spPr>
        <p:txBody>
          <a:bodyPr wrap="square" lIns="0" tIns="0" rIns="0" bIns="0" rtlCol="0" anchor="t"/>
          <a:lstStyle/>
          <a:p>
            <a:pPr indent="0" marL="0">
              <a:buNone/>
            </a:pPr>
            <a:r>
              <a:rPr lang="en-US" sz="1400" b="1" dirty="0">
                <a:solidFill>
                  <a:srgbClr val="A94E1D"/>
                </a:solidFill>
                <a:latin typeface="Calibri" pitchFamily="34" charset="0"/>
                <a:ea typeface="Calibri" pitchFamily="34" charset="-122"/>
                <a:cs typeface="Calibri" pitchFamily="34" charset="-120"/>
              </a:rPr>
              <a:t>Sortie prévue entre le 15 novembre et le 1er décembre 2026.</a:t>
            </a:r>
            <a:endParaRPr lang="en-US" sz="14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PRIX</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Gratuit, avec un abonnement facultatif</a:t>
            </a:r>
            <a:endParaRPr lang="en-US" sz="2800" dirty="0"/>
          </a:p>
        </p:txBody>
      </p:sp>
      <p:sp>
        <p:nvSpPr>
          <p:cNvPr id="4" name="Shape 2"/>
          <p:cNvSpPr/>
          <p:nvPr/>
        </p:nvSpPr>
        <p:spPr>
          <a:xfrm>
            <a:off x="457200" y="1371600"/>
            <a:ext cx="3977640" cy="3200400"/>
          </a:xfrm>
          <a:prstGeom prst="roundRect">
            <a:avLst>
              <a:gd name="adj" fmla="val 2857"/>
            </a:avLst>
          </a:prstGeom>
          <a:solidFill>
            <a:srgbClr val="FBF8F2"/>
          </a:solidFill>
          <a:ln w="9525">
            <a:solidFill>
              <a:srgbClr val="DDD2BF"/>
            </a:solidFill>
            <a:prstDash val="solid"/>
          </a:ln>
          <a:effectLst>
            <a:outerShdw sx="100000" sy="100000" kx="0" ky="0" algn="bl" rotWithShape="0" blurRad="76200" dist="25400" dir="5400000">
              <a:srgbClr val="000000">
                <a:alpha val="14000"/>
              </a:srgbClr>
            </a:outerShdw>
          </a:effectLst>
        </p:spPr>
      </p:sp>
      <p:sp>
        <p:nvSpPr>
          <p:cNvPr id="5" name="Text 3"/>
          <p:cNvSpPr txBox="1"/>
          <p:nvPr/>
        </p:nvSpPr>
        <p:spPr>
          <a:xfrm>
            <a:off x="731520" y="1572768"/>
            <a:ext cx="3429000" cy="274320"/>
          </a:xfrm>
          <a:prstGeom prst="rect">
            <a:avLst/>
          </a:prstGeom>
          <a:noFill/>
          <a:ln/>
        </p:spPr>
        <p:txBody>
          <a:bodyPr wrap="square" lIns="0" tIns="0" rIns="0" bIns="0" rtlCol="0" anchor="t"/>
          <a:lstStyle/>
          <a:p>
            <a:pPr indent="0" marL="0">
              <a:buNone/>
            </a:pPr>
            <a:r>
              <a:rPr lang="en-US" sz="1200" b="1" spc="100" kern="0" dirty="0">
                <a:solidFill>
                  <a:srgbClr val="A94E1D"/>
                </a:solidFill>
                <a:latin typeface="Calibri" pitchFamily="34" charset="0"/>
                <a:ea typeface="Calibri" pitchFamily="34" charset="-122"/>
                <a:cs typeface="Calibri" pitchFamily="34" charset="-120"/>
              </a:rPr>
              <a:t>GRATUIT</a:t>
            </a:r>
            <a:endParaRPr lang="en-US" sz="1200" dirty="0"/>
          </a:p>
        </p:txBody>
      </p:sp>
      <p:sp>
        <p:nvSpPr>
          <p:cNvPr id="6" name="Text 4"/>
          <p:cNvSpPr txBox="1"/>
          <p:nvPr/>
        </p:nvSpPr>
        <p:spPr>
          <a:xfrm>
            <a:off x="731520" y="1847088"/>
            <a:ext cx="3429000" cy="594360"/>
          </a:xfrm>
          <a:prstGeom prst="rect">
            <a:avLst/>
          </a:prstGeom>
          <a:noFill/>
          <a:ln/>
        </p:spPr>
        <p:txBody>
          <a:bodyPr wrap="square" lIns="0" tIns="0" rIns="0" bIns="0" rtlCol="0" anchor="b"/>
          <a:lstStyle/>
          <a:p>
            <a:pPr indent="0" marL="0">
              <a:buNone/>
            </a:pPr>
            <a:r>
              <a:rPr lang="en-US" sz="3400" dirty="0">
                <a:solidFill>
                  <a:srgbClr val="231D18"/>
                </a:solidFill>
                <a:latin typeface="Cambria" pitchFamily="34" charset="0"/>
                <a:ea typeface="Cambria" pitchFamily="34" charset="-122"/>
                <a:cs typeface="Cambria" pitchFamily="34" charset="-120"/>
              </a:rPr>
              <a:t>0 €</a:t>
            </a:r>
            <a:pPr indent="0" marL="0">
              <a:buNone/>
            </a:pPr>
            <a:endParaRPr lang="en-US" sz="3400" dirty="0"/>
          </a:p>
        </p:txBody>
      </p:sp>
      <p:sp>
        <p:nvSpPr>
          <p:cNvPr id="7" name="Text 5"/>
          <p:cNvSpPr txBox="1"/>
          <p:nvPr/>
        </p:nvSpPr>
        <p:spPr>
          <a:xfrm>
            <a:off x="731520" y="2606040"/>
            <a:ext cx="3429000" cy="1783080"/>
          </a:xfrm>
          <a:prstGeom prst="rect">
            <a:avLst/>
          </a:prstGeom>
          <a:noFill/>
          <a:ln/>
        </p:spPr>
        <p:txBody>
          <a:bodyPr wrap="square" lIns="0" tIns="0" rIns="0" bIns="0" rtlCol="0" anchor="t"/>
          <a:lstStyle/>
          <a:p>
            <a:pPr marL="152400" indent="-152400">
              <a:spcAft>
                <a:spcPts val="600"/>
              </a:spcAft>
              <a:buSzPct val="100000"/>
              <a:buChar char="•"/>
            </a:pPr>
            <a:r>
              <a:rPr lang="en-US" sz="1300" dirty="0">
                <a:solidFill>
                  <a:srgbClr val="231D18"/>
                </a:solidFill>
                <a:latin typeface="Calibri" pitchFamily="34" charset="0"/>
                <a:ea typeface="Calibri" pitchFamily="34" charset="-122"/>
                <a:cs typeface="Calibri" pitchFamily="34" charset="-120"/>
              </a:rPr>
              <a:t>Cartes libres : Plan IGN, OpenTopoMap, photos aériennes</a:t>
            </a:r>
            <a:endParaRPr lang="en-US" sz="1300" dirty="0"/>
          </a:p>
          <a:p>
            <a:pPr marL="152400" indent="-152400">
              <a:spcAft>
                <a:spcPts val="600"/>
              </a:spcAft>
              <a:buSzPct val="100000"/>
              <a:buChar char="•"/>
            </a:pPr>
            <a:r>
              <a:rPr lang="en-US" sz="1300" dirty="0">
                <a:solidFill>
                  <a:srgbClr val="231D18"/>
                </a:solidFill>
                <a:latin typeface="Calibri" pitchFamily="34" charset="0"/>
                <a:ea typeface="Calibri" pitchFamily="34" charset="-122"/>
                <a:cs typeface="Calibri" pitchFamily="34" charset="-120"/>
              </a:rPr>
              <a:t>Pentes, avalanches, terrain à risque du jour</a:t>
            </a:r>
            <a:endParaRPr lang="en-US" sz="1300" dirty="0"/>
          </a:p>
          <a:p>
            <a:pPr marL="152400" indent="-152400">
              <a:spcAft>
                <a:spcPts val="600"/>
              </a:spcAft>
              <a:buSzPct val="100000"/>
              <a:buChar char="•"/>
            </a:pPr>
            <a:r>
              <a:rPr lang="en-US" sz="1300" dirty="0">
                <a:solidFill>
                  <a:srgbClr val="231D18"/>
                </a:solidFill>
                <a:latin typeface="Calibri" pitchFamily="34" charset="0"/>
                <a:ea typeface="Calibri" pitchFamily="34" charset="-122"/>
                <a:cs typeface="Calibri" pitchFamily="34" charset="-120"/>
              </a:rPr>
              <a:t>Météo, tracé, suivi, GPX, carte PDF, secours</a:t>
            </a:r>
            <a:endParaRPr lang="en-US" sz="1300" dirty="0"/>
          </a:p>
          <a:p>
            <a:pPr marL="152400" indent="-152400">
              <a:spcAft>
                <a:spcPts val="600"/>
              </a:spcAft>
              <a:buSzPct val="100000"/>
              <a:buChar char="•"/>
            </a:pPr>
            <a:r>
              <a:rPr lang="en-US" sz="1300" dirty="0">
                <a:solidFill>
                  <a:srgbClr val="231D18"/>
                </a:solidFill>
                <a:latin typeface="Calibri" pitchFamily="34" charset="0"/>
                <a:ea typeface="Calibri" pitchFamily="34" charset="-122"/>
                <a:cs typeface="Calibri" pitchFamily="34" charset="-120"/>
              </a:rPr>
              <a:t>Survol 3D avec la lumière de l'heure, panorama</a:t>
            </a:r>
            <a:endParaRPr lang="en-US" sz="1300" dirty="0"/>
          </a:p>
          <a:p>
            <a:pPr marL="152400" indent="-152400">
              <a:spcAft>
                <a:spcPts val="600"/>
              </a:spcAft>
              <a:buSzPct val="100000"/>
              <a:buChar char="•"/>
            </a:pPr>
            <a:r>
              <a:rPr lang="en-US" sz="1300" dirty="0">
                <a:solidFill>
                  <a:srgbClr val="231D18"/>
                </a:solidFill>
                <a:latin typeface="Calibri" pitchFamily="34" charset="0"/>
                <a:ea typeface="Calibri" pitchFamily="34" charset="-122"/>
                <a:cs typeface="Calibri" pitchFamily="34" charset="-120"/>
              </a:rPr>
              <a:t>Trois zones hors ligne</a:t>
            </a:r>
            <a:endParaRPr lang="en-US" sz="1300" dirty="0"/>
          </a:p>
        </p:txBody>
      </p:sp>
      <p:sp>
        <p:nvSpPr>
          <p:cNvPr id="8" name="Shape 6"/>
          <p:cNvSpPr/>
          <p:nvPr/>
        </p:nvSpPr>
        <p:spPr>
          <a:xfrm>
            <a:off x="4709160" y="1371600"/>
            <a:ext cx="3977640" cy="3200400"/>
          </a:xfrm>
          <a:prstGeom prst="roundRect">
            <a:avLst>
              <a:gd name="adj" fmla="val 2857"/>
            </a:avLst>
          </a:prstGeom>
          <a:solidFill>
            <a:srgbClr val="2E4B68"/>
          </a:solidFill>
          <a:ln w="9525">
            <a:solidFill>
              <a:srgbClr val="2E4B68"/>
            </a:solidFill>
            <a:prstDash val="solid"/>
          </a:ln>
          <a:effectLst>
            <a:outerShdw sx="100000" sy="100000" kx="0" ky="0" algn="bl" rotWithShape="0" blurRad="76200" dist="25400" dir="5400000">
              <a:srgbClr val="000000">
                <a:alpha val="14000"/>
              </a:srgbClr>
            </a:outerShdw>
          </a:effectLst>
        </p:spPr>
      </p:sp>
      <p:sp>
        <p:nvSpPr>
          <p:cNvPr id="9" name="Text 7"/>
          <p:cNvSpPr txBox="1"/>
          <p:nvPr/>
        </p:nvSpPr>
        <p:spPr>
          <a:xfrm>
            <a:off x="4983480" y="1572768"/>
            <a:ext cx="3429000" cy="274320"/>
          </a:xfrm>
          <a:prstGeom prst="rect">
            <a:avLst/>
          </a:prstGeom>
          <a:noFill/>
          <a:ln/>
        </p:spPr>
        <p:txBody>
          <a:bodyPr wrap="square" lIns="0" tIns="0" rIns="0" bIns="0" rtlCol="0" anchor="t"/>
          <a:lstStyle/>
          <a:p>
            <a:pPr indent="0" marL="0">
              <a:buNone/>
            </a:pPr>
            <a:r>
              <a:rPr lang="en-US" sz="1200" b="1" spc="100" kern="0" dirty="0">
                <a:solidFill>
                  <a:srgbClr val="ECA83C"/>
                </a:solidFill>
                <a:latin typeface="Calibri" pitchFamily="34" charset="0"/>
                <a:ea typeface="Calibri" pitchFamily="34" charset="-122"/>
                <a:cs typeface="Calibri" pitchFamily="34" charset="-120"/>
              </a:rPr>
              <a:t>ABONNEMENT SOULANE</a:t>
            </a:r>
            <a:endParaRPr lang="en-US" sz="1200" dirty="0"/>
          </a:p>
        </p:txBody>
      </p:sp>
      <p:sp>
        <p:nvSpPr>
          <p:cNvPr id="10" name="Text 8"/>
          <p:cNvSpPr txBox="1"/>
          <p:nvPr/>
        </p:nvSpPr>
        <p:spPr>
          <a:xfrm>
            <a:off x="4983480" y="1847088"/>
            <a:ext cx="3429000" cy="594360"/>
          </a:xfrm>
          <a:prstGeom prst="rect">
            <a:avLst/>
          </a:prstGeom>
          <a:noFill/>
          <a:ln/>
        </p:spPr>
        <p:txBody>
          <a:bodyPr wrap="square" lIns="0" tIns="0" rIns="0" bIns="0" rtlCol="0" anchor="b"/>
          <a:lstStyle/>
          <a:p>
            <a:pPr indent="0" marL="0">
              <a:buNone/>
            </a:pPr>
            <a:r>
              <a:rPr lang="en-US" sz="3400" dirty="0">
                <a:solidFill>
                  <a:srgbClr val="FBF8F2"/>
                </a:solidFill>
                <a:latin typeface="Cambria" pitchFamily="34" charset="0"/>
                <a:ea typeface="Cambria" pitchFamily="34" charset="-122"/>
                <a:cs typeface="Cambria" pitchFamily="34" charset="-120"/>
              </a:rPr>
              <a:t>29 €</a:t>
            </a:r>
            <a:pPr indent="0" marL="0">
              <a:buNone/>
            </a:pPr>
            <a:r>
              <a:rPr lang="en-US" sz="1200" dirty="0">
                <a:solidFill>
                  <a:srgbClr val="D6DEE8"/>
                </a:solidFill>
                <a:latin typeface="Calibri" pitchFamily="34" charset="0"/>
                <a:ea typeface="Calibri" pitchFamily="34" charset="-122"/>
                <a:cs typeface="Calibri" pitchFamily="34" charset="-120"/>
              </a:rPr>
              <a:t>   par an, TVA comprise</a:t>
            </a:r>
            <a:endParaRPr lang="en-US" sz="3400" dirty="0"/>
          </a:p>
        </p:txBody>
      </p:sp>
      <p:sp>
        <p:nvSpPr>
          <p:cNvPr id="11" name="Text 9"/>
          <p:cNvSpPr txBox="1"/>
          <p:nvPr/>
        </p:nvSpPr>
        <p:spPr>
          <a:xfrm>
            <a:off x="4983480" y="2606040"/>
            <a:ext cx="3429000" cy="1783080"/>
          </a:xfrm>
          <a:prstGeom prst="rect">
            <a:avLst/>
          </a:prstGeom>
          <a:noFill/>
          <a:ln/>
        </p:spPr>
        <p:txBody>
          <a:bodyPr wrap="square" lIns="0" tIns="0" rIns="0" bIns="0" rtlCol="0" anchor="t"/>
          <a:lstStyle/>
          <a:p>
            <a:pPr marL="152400" indent="-152400">
              <a:spcAft>
                <a:spcPts val="600"/>
              </a:spcAft>
              <a:buSzPct val="100000"/>
              <a:buChar char="•"/>
            </a:pPr>
            <a:r>
              <a:rPr lang="en-US" sz="1300" dirty="0">
                <a:solidFill>
                  <a:srgbClr val="FBF8F2"/>
                </a:solidFill>
                <a:latin typeface="Calibri" pitchFamily="34" charset="0"/>
                <a:ea typeface="Calibri" pitchFamily="34" charset="-122"/>
                <a:cs typeface="Calibri" pitchFamily="34" charset="-120"/>
              </a:rPr>
              <a:t>Les cartes officielles de chaque pays</a:t>
            </a:r>
            <a:endParaRPr lang="en-US" sz="1300" dirty="0"/>
          </a:p>
          <a:p>
            <a:pPr marL="152400" indent="-152400">
              <a:spcAft>
                <a:spcPts val="600"/>
              </a:spcAft>
              <a:buSzPct val="100000"/>
              <a:buChar char="•"/>
            </a:pPr>
            <a:r>
              <a:rPr lang="en-US" sz="1300" dirty="0">
                <a:solidFill>
                  <a:srgbClr val="FBF8F2"/>
                </a:solidFill>
                <a:latin typeface="Calibri" pitchFamily="34" charset="0"/>
                <a:ea typeface="Calibri" pitchFamily="34" charset="-122"/>
                <a:cs typeface="Calibri" pitchFamily="34" charset="-120"/>
              </a:rPr>
              <a:t>Les cartes hors ligne, sans limite</a:t>
            </a:r>
            <a:endParaRPr lang="en-US" sz="1300" dirty="0"/>
          </a:p>
          <a:p>
            <a:pPr marL="152400" indent="-152400">
              <a:spcAft>
                <a:spcPts val="600"/>
              </a:spcAft>
              <a:buSzPct val="100000"/>
              <a:buChar char="•"/>
            </a:pPr>
            <a:r>
              <a:rPr lang="en-US" sz="1300" dirty="0">
                <a:solidFill>
                  <a:srgbClr val="FBF8F2"/>
                </a:solidFill>
                <a:latin typeface="Calibri" pitchFamily="34" charset="0"/>
                <a:ea typeface="Calibri" pitchFamily="34" charset="-122"/>
                <a:cs typeface="Calibri" pitchFamily="34" charset="-120"/>
              </a:rPr>
              <a:t>La meilleure heure de départ selon la météo</a:t>
            </a:r>
            <a:endParaRPr lang="en-US" sz="1300" dirty="0"/>
          </a:p>
          <a:p>
            <a:pPr marL="152400" indent="-152400">
              <a:spcAft>
                <a:spcPts val="600"/>
              </a:spcAft>
              <a:buSzPct val="100000"/>
              <a:buChar char="•"/>
            </a:pPr>
            <a:r>
              <a:rPr lang="en-US" sz="1300" dirty="0">
                <a:solidFill>
                  <a:srgbClr val="FBF8F2"/>
                </a:solidFill>
                <a:latin typeface="Calibri" pitchFamily="34" charset="0"/>
                <a:ea typeface="Calibri" pitchFamily="34" charset="-122"/>
                <a:cs typeface="Calibri" pitchFamily="34" charset="-120"/>
              </a:rPr>
              <a:t>La synchro des traces, ordinateur et téléphone</a:t>
            </a:r>
            <a:endParaRPr lang="en-US" sz="1300" dirty="0"/>
          </a:p>
          <a:p>
            <a:pPr marL="152400" indent="-152400">
              <a:spcAft>
                <a:spcPts val="600"/>
              </a:spcAft>
              <a:buSzPct val="100000"/>
              <a:buChar char="•"/>
            </a:pPr>
            <a:r>
              <a:rPr lang="en-US" sz="1300" dirty="0">
                <a:solidFill>
                  <a:srgbClr val="FBF8F2"/>
                </a:solidFill>
                <a:latin typeface="Calibri" pitchFamily="34" charset="0"/>
                <a:ea typeface="Calibri" pitchFamily="34" charset="-122"/>
                <a:cs typeface="Calibri" pitchFamily="34" charset="-120"/>
              </a:rPr>
              <a:t>La position en direct pour les proches</a:t>
            </a:r>
            <a:endParaRPr lang="en-US" sz="13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A94E1D"/>
                </a:solidFill>
                <a:latin typeface="Calibri" pitchFamily="34" charset="0"/>
                <a:ea typeface="Calibri" pitchFamily="34" charset="-122"/>
                <a:cs typeface="Calibri" pitchFamily="34" charset="-120"/>
              </a:rPr>
              <a:t>POUR BIEN DÉMARRER</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231D18"/>
                </a:solidFill>
                <a:latin typeface="Cambria" pitchFamily="34" charset="0"/>
                <a:ea typeface="Cambria" pitchFamily="34" charset="-122"/>
                <a:cs typeface="Cambria" pitchFamily="34" charset="-120"/>
              </a:rPr>
              <a:t>Le guide, l'aide-mémoire et le partage</a:t>
            </a:r>
            <a:endParaRPr lang="en-US" sz="2800" dirty="0"/>
          </a:p>
        </p:txBody>
      </p:sp>
      <p:sp>
        <p:nvSpPr>
          <p:cNvPr id="4" name="Shape 2"/>
          <p:cNvSpPr/>
          <p:nvPr/>
        </p:nvSpPr>
        <p:spPr>
          <a:xfrm>
            <a:off x="457200" y="1371600"/>
            <a:ext cx="2066672" cy="2926080"/>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5" name="Image 0" descr="Couverture du guide de Soulane à imprimer">    </p:cNvPr>
          <p:cNvPicPr>
            <a:picLocks noChangeAspect="1"/>
          </p:cNvPicPr>
          <p:nvPr/>
        </p:nvPicPr>
        <p:blipFill>
          <a:blip r:embed="rId1"/>
          <a:stretch>
            <a:fillRect/>
          </a:stretch>
        </p:blipFill>
        <p:spPr>
          <a:xfrm>
            <a:off x="457200" y="1371600"/>
            <a:ext cx="2066672" cy="2926080"/>
          </a:xfrm>
          <a:prstGeom prst="rect">
            <a:avLst/>
          </a:prstGeom>
        </p:spPr>
      </p:pic>
      <p:sp>
        <p:nvSpPr>
          <p:cNvPr id="6" name="Shape 3"/>
          <p:cNvSpPr/>
          <p:nvPr/>
        </p:nvSpPr>
        <p:spPr>
          <a:xfrm>
            <a:off x="2066672" y="2879401"/>
            <a:ext cx="2331720" cy="1646879"/>
          </a:xfrm>
          <a:prstGeom prst="rect">
            <a:avLst/>
          </a:prstGeom>
          <a:solidFill>
            <a:srgbClr val="FFFFFF"/>
          </a:solidFill>
          <a:ln w="6350">
            <a:solidFill>
              <a:srgbClr val="DDD2BF"/>
            </a:solidFill>
            <a:prstDash val="solid"/>
          </a:ln>
          <a:effectLst>
            <a:outerShdw sx="100000" sy="100000" kx="0" ky="0" algn="bl" rotWithShape="0" blurRad="76200" dist="25400" dir="5400000">
              <a:srgbClr val="000000">
                <a:alpha val="16000"/>
              </a:srgbClr>
            </a:outerShdw>
          </a:effectLst>
        </p:spPr>
      </p:sp>
      <p:pic>
        <p:nvPicPr>
          <p:cNvPr id="7" name="Image 1" descr="L'aide-mémoire à glisser dans le sac">    </p:cNvPr>
          <p:cNvPicPr>
            <a:picLocks noChangeAspect="1"/>
          </p:cNvPicPr>
          <p:nvPr/>
        </p:nvPicPr>
        <p:blipFill>
          <a:blip r:embed="rId2"/>
          <a:stretch>
            <a:fillRect/>
          </a:stretch>
        </p:blipFill>
        <p:spPr>
          <a:xfrm>
            <a:off x="2066672" y="2879401"/>
            <a:ext cx="2331720" cy="1646879"/>
          </a:xfrm>
          <a:prstGeom prst="rect">
            <a:avLst/>
          </a:prstGeom>
        </p:spPr>
      </p:pic>
      <p:sp>
        <p:nvSpPr>
          <p:cNvPr id="8" name="Shape 4"/>
          <p:cNvSpPr/>
          <p:nvPr/>
        </p:nvSpPr>
        <p:spPr>
          <a:xfrm>
            <a:off x="4617720" y="1371600"/>
            <a:ext cx="310896" cy="310896"/>
          </a:xfrm>
          <a:prstGeom prst="ellipse">
            <a:avLst/>
          </a:prstGeom>
          <a:solidFill>
            <a:srgbClr val="D0692F"/>
          </a:solidFill>
          <a:ln w="12700">
            <a:solidFill>
              <a:srgbClr val="D0692F"/>
            </a:solidFill>
            <a:prstDash val="solid"/>
          </a:ln>
        </p:spPr>
      </p:sp>
      <p:sp>
        <p:nvSpPr>
          <p:cNvPr id="9" name="Text 5"/>
          <p:cNvSpPr txBox="1"/>
          <p:nvPr/>
        </p:nvSpPr>
        <p:spPr>
          <a:xfrm>
            <a:off x="4617720" y="1371600"/>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1</a:t>
            </a:r>
            <a:endParaRPr lang="en-US" sz="1200" dirty="0"/>
          </a:p>
        </p:txBody>
      </p:sp>
      <p:sp>
        <p:nvSpPr>
          <p:cNvPr id="10" name="Text 6"/>
          <p:cNvSpPr txBox="1"/>
          <p:nvPr/>
        </p:nvSpPr>
        <p:spPr>
          <a:xfrm>
            <a:off x="5074920" y="1353312"/>
            <a:ext cx="3611880" cy="585216"/>
          </a:xfrm>
          <a:prstGeom prst="rect">
            <a:avLst/>
          </a:prstGeom>
          <a:noFill/>
          <a:ln/>
        </p:spPr>
        <p:txBody>
          <a:bodyPr wrap="square" lIns="0" tIns="0" rIns="0" bIns="0" rtlCol="0" anchor="t"/>
          <a:lstStyle/>
          <a:p>
            <a:pPr indent="0" marL="0">
              <a:buNone/>
            </a:pPr>
            <a:r>
              <a:rPr lang="en-US" sz="1300" b="1" dirty="0">
                <a:solidFill>
                  <a:srgbClr val="231D18"/>
                </a:solidFill>
                <a:latin typeface="Calibri" pitchFamily="34" charset="0"/>
                <a:ea typeface="Calibri" pitchFamily="34" charset="-122"/>
                <a:cs typeface="Calibri" pitchFamily="34" charset="-120"/>
              </a:rPr>
              <a:t>Le guide : </a:t>
            </a:r>
            <a:pPr indent="0" marL="0">
              <a:buNone/>
            </a:pPr>
            <a:r>
              <a:rPr lang="en-US" sz="1300" dirty="0">
                <a:solidFill>
                  <a:srgbClr val="231D18"/>
                </a:solidFill>
                <a:latin typeface="Calibri" pitchFamily="34" charset="0"/>
                <a:ea typeface="Calibri" pitchFamily="34" charset="-122"/>
                <a:cs typeface="Calibri" pitchFamily="34" charset="-120"/>
              </a:rPr>
              <a:t>41 pages à imprimer, une sortie suivie du début à la fin.</a:t>
            </a:r>
            <a:endParaRPr lang="en-US" sz="1300" dirty="0"/>
          </a:p>
        </p:txBody>
      </p:sp>
      <p:sp>
        <p:nvSpPr>
          <p:cNvPr id="11" name="Shape 7"/>
          <p:cNvSpPr/>
          <p:nvPr/>
        </p:nvSpPr>
        <p:spPr>
          <a:xfrm>
            <a:off x="4617720" y="2011680"/>
            <a:ext cx="310896" cy="310896"/>
          </a:xfrm>
          <a:prstGeom prst="ellipse">
            <a:avLst/>
          </a:prstGeom>
          <a:solidFill>
            <a:srgbClr val="D0692F"/>
          </a:solidFill>
          <a:ln w="12700">
            <a:solidFill>
              <a:srgbClr val="D0692F"/>
            </a:solidFill>
            <a:prstDash val="solid"/>
          </a:ln>
        </p:spPr>
      </p:sp>
      <p:sp>
        <p:nvSpPr>
          <p:cNvPr id="12" name="Text 8"/>
          <p:cNvSpPr txBox="1"/>
          <p:nvPr/>
        </p:nvSpPr>
        <p:spPr>
          <a:xfrm>
            <a:off x="4617720" y="2011680"/>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2</a:t>
            </a:r>
            <a:endParaRPr lang="en-US" sz="1200" dirty="0"/>
          </a:p>
        </p:txBody>
      </p:sp>
      <p:sp>
        <p:nvSpPr>
          <p:cNvPr id="13" name="Text 9"/>
          <p:cNvSpPr txBox="1"/>
          <p:nvPr/>
        </p:nvSpPr>
        <p:spPr>
          <a:xfrm>
            <a:off x="5074920" y="1993392"/>
            <a:ext cx="3611880" cy="585216"/>
          </a:xfrm>
          <a:prstGeom prst="rect">
            <a:avLst/>
          </a:prstGeom>
          <a:noFill/>
          <a:ln/>
        </p:spPr>
        <p:txBody>
          <a:bodyPr wrap="square" lIns="0" tIns="0" rIns="0" bIns="0" rtlCol="0" anchor="t"/>
          <a:lstStyle/>
          <a:p>
            <a:pPr indent="0" marL="0">
              <a:buNone/>
            </a:pPr>
            <a:r>
              <a:rPr lang="en-US" sz="1300" b="1" dirty="0">
                <a:solidFill>
                  <a:srgbClr val="231D18"/>
                </a:solidFill>
                <a:latin typeface="Calibri" pitchFamily="34" charset="0"/>
                <a:ea typeface="Calibri" pitchFamily="34" charset="-122"/>
                <a:cs typeface="Calibri" pitchFamily="34" charset="-120"/>
              </a:rPr>
              <a:t>L'aide-mémoire : </a:t>
            </a:r>
            <a:pPr indent="0" marL="0">
              <a:buNone/>
            </a:pPr>
            <a:r>
              <a:rPr lang="en-US" sz="1300" dirty="0">
                <a:solidFill>
                  <a:srgbClr val="231D18"/>
                </a:solidFill>
                <a:latin typeface="Calibri" pitchFamily="34" charset="0"/>
                <a:ea typeface="Calibri" pitchFamily="34" charset="-122"/>
                <a:cs typeface="Calibri" pitchFamily="34" charset="-120"/>
              </a:rPr>
              <a:t>une feuille pliée en deux, à glisser dans le sac.</a:t>
            </a:r>
            <a:endParaRPr lang="en-US" sz="1300" dirty="0"/>
          </a:p>
        </p:txBody>
      </p:sp>
      <p:sp>
        <p:nvSpPr>
          <p:cNvPr id="14" name="Shape 10"/>
          <p:cNvSpPr/>
          <p:nvPr/>
        </p:nvSpPr>
        <p:spPr>
          <a:xfrm>
            <a:off x="4617720" y="2651760"/>
            <a:ext cx="310896" cy="310896"/>
          </a:xfrm>
          <a:prstGeom prst="ellipse">
            <a:avLst/>
          </a:prstGeom>
          <a:solidFill>
            <a:srgbClr val="D0692F"/>
          </a:solidFill>
          <a:ln w="12700">
            <a:solidFill>
              <a:srgbClr val="D0692F"/>
            </a:solidFill>
            <a:prstDash val="solid"/>
          </a:ln>
        </p:spPr>
      </p:sp>
      <p:sp>
        <p:nvSpPr>
          <p:cNvPr id="15" name="Text 11"/>
          <p:cNvSpPr txBox="1"/>
          <p:nvPr/>
        </p:nvSpPr>
        <p:spPr>
          <a:xfrm>
            <a:off x="4617720" y="2651760"/>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3</a:t>
            </a:r>
            <a:endParaRPr lang="en-US" sz="1200" dirty="0"/>
          </a:p>
        </p:txBody>
      </p:sp>
      <p:sp>
        <p:nvSpPr>
          <p:cNvPr id="16" name="Text 12"/>
          <p:cNvSpPr txBox="1"/>
          <p:nvPr/>
        </p:nvSpPr>
        <p:spPr>
          <a:xfrm>
            <a:off x="5074920" y="2633472"/>
            <a:ext cx="3611880" cy="585216"/>
          </a:xfrm>
          <a:prstGeom prst="rect">
            <a:avLst/>
          </a:prstGeom>
          <a:noFill/>
          <a:ln/>
        </p:spPr>
        <p:txBody>
          <a:bodyPr wrap="square" lIns="0" tIns="0" rIns="0" bIns="0" rtlCol="0" anchor="t"/>
          <a:lstStyle/>
          <a:p>
            <a:pPr indent="0" marL="0">
              <a:buNone/>
            </a:pPr>
            <a:r>
              <a:rPr lang="en-US" sz="1300" b="1" dirty="0">
                <a:solidFill>
                  <a:srgbClr val="231D18"/>
                </a:solidFill>
                <a:latin typeface="Calibri" pitchFamily="34" charset="0"/>
                <a:ea typeface="Calibri" pitchFamily="34" charset="-122"/>
                <a:cs typeface="Calibri" pitchFamily="34" charset="-120"/>
              </a:rPr>
              <a:t>Le partage : </a:t>
            </a:r>
            <a:pPr indent="0" marL="0">
              <a:buNone/>
            </a:pPr>
            <a:r>
              <a:rPr lang="en-US" sz="1300" dirty="0">
                <a:solidFill>
                  <a:srgbClr val="231D18"/>
                </a:solidFill>
                <a:latin typeface="Calibri" pitchFamily="34" charset="0"/>
                <a:ea typeface="Calibri" pitchFamily="34" charset="-122"/>
                <a:cs typeface="Calibri" pitchFamily="34" charset="-120"/>
              </a:rPr>
              <a:t>un lien de trace, on l'ouvre dans Soulane ou on récupère le GPX.</a:t>
            </a:r>
            <a:endParaRPr lang="en-US" sz="1300" dirty="0"/>
          </a:p>
        </p:txBody>
      </p:sp>
      <p:sp>
        <p:nvSpPr>
          <p:cNvPr id="17" name="Shape 13"/>
          <p:cNvSpPr/>
          <p:nvPr/>
        </p:nvSpPr>
        <p:spPr>
          <a:xfrm>
            <a:off x="4617720" y="3291840"/>
            <a:ext cx="310896" cy="310896"/>
          </a:xfrm>
          <a:prstGeom prst="ellipse">
            <a:avLst/>
          </a:prstGeom>
          <a:solidFill>
            <a:srgbClr val="D0692F"/>
          </a:solidFill>
          <a:ln w="12700">
            <a:solidFill>
              <a:srgbClr val="D0692F"/>
            </a:solidFill>
            <a:prstDash val="solid"/>
          </a:ln>
        </p:spPr>
      </p:sp>
      <p:sp>
        <p:nvSpPr>
          <p:cNvPr id="18" name="Text 14"/>
          <p:cNvSpPr txBox="1"/>
          <p:nvPr/>
        </p:nvSpPr>
        <p:spPr>
          <a:xfrm>
            <a:off x="4617720" y="3291840"/>
            <a:ext cx="310896" cy="310896"/>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4</a:t>
            </a:r>
            <a:endParaRPr lang="en-US" sz="1200" dirty="0"/>
          </a:p>
        </p:txBody>
      </p:sp>
      <p:sp>
        <p:nvSpPr>
          <p:cNvPr id="19" name="Text 15"/>
          <p:cNvSpPr txBox="1"/>
          <p:nvPr/>
        </p:nvSpPr>
        <p:spPr>
          <a:xfrm>
            <a:off x="5074920" y="3273552"/>
            <a:ext cx="3611880" cy="585216"/>
          </a:xfrm>
          <a:prstGeom prst="rect">
            <a:avLst/>
          </a:prstGeom>
          <a:noFill/>
          <a:ln/>
        </p:spPr>
        <p:txBody>
          <a:bodyPr wrap="square" lIns="0" tIns="0" rIns="0" bIns="0" rtlCol="0" anchor="t"/>
          <a:lstStyle/>
          <a:p>
            <a:pPr indent="0" marL="0">
              <a:buNone/>
            </a:pPr>
            <a:r>
              <a:rPr lang="en-US" sz="1300" b="1" dirty="0">
                <a:solidFill>
                  <a:srgbClr val="231D18"/>
                </a:solidFill>
                <a:latin typeface="Calibri" pitchFamily="34" charset="0"/>
                <a:ea typeface="Calibri" pitchFamily="34" charset="-122"/>
                <a:cs typeface="Calibri" pitchFamily="34" charset="-120"/>
              </a:rPr>
              <a:t>Libres : </a:t>
            </a:r>
            <a:pPr indent="0" marL="0">
              <a:buNone/>
            </a:pPr>
            <a:r>
              <a:rPr lang="en-US" sz="1300" dirty="0">
                <a:solidFill>
                  <a:srgbClr val="231D18"/>
                </a:solidFill>
                <a:latin typeface="Calibri" pitchFamily="34" charset="0"/>
                <a:ea typeface="Calibri" pitchFamily="34" charset="-122"/>
                <a:cs typeface="Calibri" pitchFamily="34" charset="-120"/>
              </a:rPr>
              <a:t>le guide et l'aide-mémoire s'impriment et se diffusent tels quels.</a:t>
            </a:r>
            <a:endParaRPr lang="en-US" sz="1300" dirty="0"/>
          </a:p>
        </p:txBody>
      </p:sp>
      <p:sp>
        <p:nvSpPr>
          <p:cNvPr id="20" name="Text 16"/>
          <p:cNvSpPr txBox="1"/>
          <p:nvPr/>
        </p:nvSpPr>
        <p:spPr>
          <a:xfrm>
            <a:off x="4617720" y="4069080"/>
            <a:ext cx="4069080" cy="320040"/>
          </a:xfrm>
          <a:prstGeom prst="rect">
            <a:avLst/>
          </a:prstGeom>
          <a:noFill/>
          <a:ln/>
        </p:spPr>
        <p:txBody>
          <a:bodyPr wrap="square" lIns="0" tIns="0" rIns="0" bIns="0" rtlCol="0" anchor="t"/>
          <a:lstStyle/>
          <a:p>
            <a:pPr indent="0" marL="0">
              <a:buNone/>
            </a:pPr>
            <a:r>
              <a:rPr lang="en-US" sz="1600" b="1" dirty="0">
                <a:solidFill>
                  <a:srgbClr val="A94E1D"/>
                </a:solidFill>
                <a:latin typeface="Calibri" pitchFamily="34" charset="0"/>
                <a:ea typeface="Calibri" pitchFamily="34" charset="-122"/>
                <a:cs typeface="Calibri" pitchFamily="34" charset="-120"/>
              </a:rPr>
              <a:t>soulane.app</a:t>
            </a:r>
            <a:pPr indent="0" marL="0">
              <a:buNone/>
            </a:pPr>
            <a:r>
              <a:rPr lang="en-US" sz="1600" dirty="0">
                <a:solidFill>
                  <a:srgbClr val="6B6054"/>
                </a:solidFill>
                <a:latin typeface="Calibri" pitchFamily="34" charset="0"/>
                <a:ea typeface="Calibri" pitchFamily="34" charset="-122"/>
                <a:cs typeface="Calibri" pitchFamily="34" charset="-120"/>
              </a:rPr>
              <a:t>   ·   </a:t>
            </a:r>
            <a:pPr indent="0" marL="0">
              <a:buNone/>
            </a:pPr>
            <a:r>
              <a:rPr lang="en-US" sz="1600" b="1" dirty="0">
                <a:solidFill>
                  <a:srgbClr val="A94E1D"/>
                </a:solidFill>
                <a:latin typeface="Calibri" pitchFamily="34" charset="0"/>
                <a:ea typeface="Calibri" pitchFamily="34" charset="-122"/>
                <a:cs typeface="Calibri" pitchFamily="34" charset="-120"/>
              </a:rPr>
              <a:t>soulane.app/guide</a:t>
            </a:r>
            <a:endParaRPr lang="en-US" sz="1600" dirty="0"/>
          </a:p>
        </p:txBody>
      </p:sp>
      <p:sp>
        <p:nvSpPr>
          <p:cNvPr id="21" name="Text 17"/>
          <p:cNvSpPr txBox="1"/>
          <p:nvPr/>
        </p:nvSpPr>
        <p:spPr>
          <a:xfrm>
            <a:off x="4617720" y="4370832"/>
            <a:ext cx="4069080" cy="274320"/>
          </a:xfrm>
          <a:prstGeom prst="rect">
            <a:avLst/>
          </a:prstGeom>
          <a:noFill/>
          <a:ln/>
        </p:spPr>
        <p:txBody>
          <a:bodyPr wrap="square" lIns="0" tIns="0" rIns="0" bIns="0" rtlCol="0" anchor="t"/>
          <a:lstStyle/>
          <a:p>
            <a:pPr indent="0" marL="0">
              <a:buNone/>
            </a:pPr>
            <a:r>
              <a:rPr lang="en-US" sz="1100" dirty="0">
                <a:solidFill>
                  <a:srgbClr val="6B6054"/>
                </a:solidFill>
                <a:latin typeface="Calibri" pitchFamily="34" charset="0"/>
                <a:ea typeface="Calibri" pitchFamily="34" charset="-122"/>
                <a:cs typeface="Calibri" pitchFamily="34" charset="-120"/>
              </a:rPr>
              <a:t>Le guide (41 pages A4) et l'aide-mémoire (une feuille à plier), en PDF.</a:t>
            </a:r>
            <a:endParaRPr lang="en-US" sz="11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6B6054"/>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1"/>
          <p:cNvSpPr/>
          <p:nvPr>
            <p:ph idx="102" type="body" hasCustomPrompt="1"/>
          </p:nvPr>
        </p:nvSpPr>
        <p:spPr>
          <a:xfrm>
            <a:off x="457200" y="292608"/>
            <a:ext cx="8229600" cy="237744"/>
          </a:xfrm>
          <a:prstGeom prst="rect">
            <a:avLst/>
          </a:prstGeom>
          <a:noFill/>
          <a:ln/>
        </p:spPr>
        <p:txBody>
          <a:bodyPr wrap="square" lIns="0" tIns="0" rIns="0" bIns="0" rtlCol="0" anchor="ctr"/>
          <a:lstStyle/>
          <a:p>
            <a:pPr algn="l" indent="0" marL="0">
              <a:buNone/>
            </a:pPr>
            <a:r>
              <a:rPr lang="en-US" sz="1000" b="1" spc="200" kern="0" dirty="0">
                <a:solidFill>
                  <a:srgbClr val="ECA83C"/>
                </a:solidFill>
                <a:latin typeface="Calibri" pitchFamily="34" charset="0"/>
                <a:ea typeface="Calibri" pitchFamily="34" charset="-122"/>
                <a:cs typeface="Calibri" pitchFamily="34" charset="-120"/>
              </a:rPr>
              <a:t>CONTACT</a:t>
            </a:r>
            <a:endParaRPr lang="en-US" sz="1000" dirty="0"/>
          </a:p>
        </p:txBody>
      </p:sp>
      <p:sp>
        <p:nvSpPr>
          <p:cNvPr id="3" name="Text 1"/>
          <p:cNvSpPr/>
          <p:nvPr>
            <p:ph idx="103" type="title" hasCustomPrompt="1"/>
          </p:nvPr>
        </p:nvSpPr>
        <p:spPr>
          <a:xfrm>
            <a:off x="457200" y="548640"/>
            <a:ext cx="8229600" cy="640080"/>
          </a:xfrm>
          <a:prstGeom prst="rect">
            <a:avLst/>
          </a:prstGeom>
          <a:noFill/>
          <a:ln/>
        </p:spPr>
        <p:txBody>
          <a:bodyPr wrap="square" lIns="0" tIns="0" rIns="0" bIns="0" rtlCol="0" anchor="t"/>
          <a:lstStyle/>
          <a:p>
            <a:pPr algn="l" indent="0" marL="0">
              <a:buNone/>
            </a:pPr>
            <a:r>
              <a:rPr lang="en-US" sz="2800" dirty="0">
                <a:solidFill>
                  <a:srgbClr val="FBF8F2"/>
                </a:solidFill>
                <a:latin typeface="Cambria" pitchFamily="34" charset="0"/>
                <a:ea typeface="Cambria" pitchFamily="34" charset="-122"/>
                <a:cs typeface="Cambria" pitchFamily="34" charset="-120"/>
              </a:rPr>
              <a:t>Une question, une remarque ?</a:t>
            </a:r>
            <a:endParaRPr lang="en-US" sz="2800" dirty="0"/>
          </a:p>
        </p:txBody>
      </p:sp>
      <p:pic>
        <p:nvPicPr>
          <p:cNvPr id="4" name="Image 0" descr="Le soleil derrière une crête">    </p:cNvPr>
          <p:cNvPicPr>
            <a:picLocks noChangeAspect="1"/>
          </p:cNvPicPr>
          <p:nvPr/>
        </p:nvPicPr>
        <p:blipFill>
          <a:blip r:embed="rId1"/>
          <a:stretch>
            <a:fillRect/>
          </a:stretch>
        </p:blipFill>
        <p:spPr>
          <a:xfrm>
            <a:off x="5760720" y="1325880"/>
            <a:ext cx="2926080" cy="2926080"/>
          </a:xfrm>
          <a:prstGeom prst="rect">
            <a:avLst/>
          </a:prstGeom>
        </p:spPr>
      </p:pic>
      <p:sp>
        <p:nvSpPr>
          <p:cNvPr id="5" name="Text 2"/>
          <p:cNvSpPr txBox="1"/>
          <p:nvPr/>
        </p:nvSpPr>
        <p:spPr>
          <a:xfrm>
            <a:off x="457200" y="1463040"/>
            <a:ext cx="4937760" cy="411480"/>
          </a:xfrm>
          <a:prstGeom prst="rect">
            <a:avLst/>
          </a:prstGeom>
          <a:noFill/>
          <a:ln/>
        </p:spPr>
        <p:txBody>
          <a:bodyPr wrap="square" lIns="0" tIns="0" rIns="0" bIns="0" rtlCol="0" anchor="t"/>
          <a:lstStyle/>
          <a:p>
            <a:pPr indent="0" marL="0">
              <a:buNone/>
            </a:pPr>
            <a:r>
              <a:rPr lang="en-US" sz="2200" dirty="0">
                <a:solidFill>
                  <a:srgbClr val="FBF8F2"/>
                </a:solidFill>
                <a:latin typeface="Cambria" pitchFamily="34" charset="0"/>
                <a:ea typeface="Cambria" pitchFamily="34" charset="-122"/>
                <a:cs typeface="Cambria" pitchFamily="34" charset="-120"/>
              </a:rPr>
              <a:t>Edgar Finance</a:t>
            </a:r>
            <a:endParaRPr lang="en-US" sz="2200" dirty="0"/>
          </a:p>
        </p:txBody>
      </p:sp>
      <p:sp>
        <p:nvSpPr>
          <p:cNvPr id="6" name="Text 3"/>
          <p:cNvSpPr txBox="1"/>
          <p:nvPr/>
        </p:nvSpPr>
        <p:spPr>
          <a:xfrm>
            <a:off x="457200" y="1901952"/>
            <a:ext cx="4937760" cy="320040"/>
          </a:xfrm>
          <a:prstGeom prst="rect">
            <a:avLst/>
          </a:prstGeom>
          <a:noFill/>
          <a:ln/>
        </p:spPr>
        <p:txBody>
          <a:bodyPr wrap="square" lIns="0" tIns="0" rIns="0" bIns="0" rtlCol="0" anchor="t"/>
          <a:lstStyle/>
          <a:p>
            <a:pPr indent="0" marL="0">
              <a:buNone/>
            </a:pPr>
            <a:r>
              <a:rPr lang="en-US" sz="1300" dirty="0">
                <a:solidFill>
                  <a:srgbClr val="8FA5BE"/>
                </a:solidFill>
                <a:latin typeface="Calibri" pitchFamily="34" charset="0"/>
                <a:ea typeface="Calibri" pitchFamily="34" charset="-122"/>
                <a:cs typeface="Calibri" pitchFamily="34" charset="-120"/>
              </a:rPr>
              <a:t>Auteur de Soulane, moniteur de ski et photographe de montagne</a:t>
            </a:r>
            <a:endParaRPr lang="en-US" sz="1300" dirty="0"/>
          </a:p>
        </p:txBody>
      </p:sp>
      <p:sp>
        <p:nvSpPr>
          <p:cNvPr id="7" name="Text 4">
            <a:hlinkClick r:id="rId2" tooltip=""/>
          </p:cNvPr>
          <p:cNvSpPr txBox="1"/>
          <p:nvPr/>
        </p:nvSpPr>
        <p:spPr>
          <a:xfrm>
            <a:off x="457200" y="2514600"/>
            <a:ext cx="4937760" cy="411480"/>
          </a:xfrm>
          <a:prstGeom prst="rect">
            <a:avLst/>
          </a:prstGeom>
          <a:noFill/>
          <a:ln/>
        </p:spPr>
        <p:txBody>
          <a:bodyPr wrap="square" lIns="0" tIns="0" rIns="0" bIns="0" rtlCol="0" anchor="t"/>
          <a:lstStyle/>
          <a:p>
            <a:pPr indent="0" marL="0">
              <a:buNone/>
            </a:pPr>
            <a:r>
              <a:rPr lang="en-US" sz="2200" b="1" u="sng" dirty="0">
                <a:solidFill>
                  <a:srgbClr val="ECA83C"/>
                </a:solidFill>
                <a:latin typeface="Calibri" pitchFamily="34" charset="0"/>
                <a:ea typeface="Calibri" pitchFamily="34" charset="-122"/>
                <a:cs typeface="Calibri" pitchFamily="34" charset="-120"/>
                <a:hlinkClick r:id="rId2" invalidUrl="" action="" tgtFrame="" tooltip="" history="1" highlightClick="0" endSnd="0">
                  <a:extLst>
                    <a:ext uri="{A12FA001-AC4F-418D-AE19-62706E023703}">
                      <ahyp:hlinkClr xmlns:ahyp="http://schemas.microsoft.com/office/drawing/2018/hyperlinkcolor" val="tx"/>
                    </a:ext>
                  </a:extLst>
                </a:hlinkClick>
              </a:rPr>
              <a:t>contact@soulane.app</a:t>
            </a:r>
            <a:endParaRPr lang="en-US" sz="2200" dirty="0"/>
          </a:p>
        </p:txBody>
      </p:sp>
      <p:sp>
        <p:nvSpPr>
          <p:cNvPr id="8" name="Text 5">
            <a:hlinkClick r:id="rId3" tooltip=""/>
          </p:cNvPr>
          <p:cNvSpPr txBox="1"/>
          <p:nvPr/>
        </p:nvSpPr>
        <p:spPr>
          <a:xfrm>
            <a:off x="457200" y="2944368"/>
            <a:ext cx="4937760" cy="365760"/>
          </a:xfrm>
          <a:prstGeom prst="rect">
            <a:avLst/>
          </a:prstGeom>
          <a:noFill/>
          <a:ln/>
        </p:spPr>
        <p:txBody>
          <a:bodyPr wrap="square" lIns="0" tIns="0" rIns="0" bIns="0" rtlCol="0" anchor="t"/>
          <a:lstStyle/>
          <a:p>
            <a:pPr indent="0" marL="0">
              <a:buNone/>
            </a:pPr>
            <a:r>
              <a:rPr lang="en-US" sz="1800" u="sng" dirty="0">
                <a:solidFill>
                  <a:srgbClr val="FBF8F2"/>
                </a:solidFill>
                <a:latin typeface="Calibri" pitchFamily="34" charset="0"/>
                <a:ea typeface="Calibri" pitchFamily="34" charset="-122"/>
                <a:cs typeface="Calibri" pitchFamily="34" charset="-120"/>
                <a:hlinkClick r:id="rId3" invalidUrl="" action="" tgtFrame="" tooltip="" history="1" highlightClick="0" endSnd="0">
                  <a:extLst>
                    <a:ext uri="{A12FA001-AC4F-418D-AE19-62706E023703}">
                      <ahyp:hlinkClr xmlns:ahyp="http://schemas.microsoft.com/office/drawing/2018/hyperlinkcolor" val="tx"/>
                    </a:ext>
                  </a:extLst>
                </a:hlinkClick>
              </a:rPr>
              <a:t>soulane.app</a:t>
            </a:r>
            <a:endParaRPr lang="en-US" sz="1800" dirty="0"/>
          </a:p>
        </p:txBody>
      </p:sp>
      <p:sp>
        <p:nvSpPr>
          <p:cNvPr id="9" name="Text 6"/>
          <p:cNvSpPr txBox="1"/>
          <p:nvPr/>
        </p:nvSpPr>
        <p:spPr>
          <a:xfrm>
            <a:off x="457200" y="3657600"/>
            <a:ext cx="4937760" cy="685800"/>
          </a:xfrm>
          <a:prstGeom prst="rect">
            <a:avLst/>
          </a:prstGeom>
          <a:noFill/>
          <a:ln/>
        </p:spPr>
        <p:txBody>
          <a:bodyPr wrap="square" lIns="0" tIns="0" rIns="0" bIns="0" rtlCol="0" anchor="t"/>
          <a:lstStyle/>
          <a:p>
            <a:pPr indent="0" marL="0">
              <a:buNone/>
            </a:pPr>
            <a:r>
              <a:rPr lang="en-US" sz="1100" dirty="0">
                <a:solidFill>
                  <a:srgbClr val="8FA5BE"/>
                </a:solidFill>
                <a:latin typeface="Calibri" pitchFamily="34" charset="0"/>
                <a:ea typeface="Calibri" pitchFamily="34" charset="-122"/>
                <a:cs typeface="Calibri" pitchFamily="34" charset="-120"/>
              </a:rPr>
              <a:t>Soulane aide à préparer. Il ne remplace ni ton jugement, ni les bulletins officiels, ni la carte papier et la boussole, ni le DVA, la pelle et la sonde en hiver.</a:t>
            </a:r>
            <a:endParaRPr lang="en-US" sz="1100" dirty="0"/>
          </a:p>
        </p:txBody>
      </p:sp>
      <p:sp>
        <p:nvSpPr>
          <p:cNvPr id="25" name="Slide Number Placeholder 0"/>
          <p:cNvSpPr>
            <a:spLocks noGrp="1"/>
          </p:cNvSpPr>
          <p:nvPr>
            <p:ph type="sldNum" sz="quarter" idx="4294967295"/>
          </p:nvPr>
        </p:nvSpPr>
        <p:spPr>
          <a:xfrm>
            <a:off x="8229600" y="4727448"/>
            <a:ext cx="45720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8FA5BE"/>
                </a:solidFill>
              </a:defRPr>
            </a:lvl1pPr>
          </a:lstStyle>
          <a:p>
            <a:pPr algn="r"/>
            <a:fld id="{F7021451-1387-4CA6-816F-3879F97B5CBC}" type="slidenum">
              <a:rPr b="0" lang="en-US"/>
              <a:t>12</a:t>
            </a:fld>
            <a:endParaRPr lang="en-US"/>
          </a:p>
        </p:txBody>
      </p:sp>
    </p:spTree>
  </p:cSld>
  <p:clrMapOvr>
    <a:masterClrMapping/>
  </p:clrMapOvr>
</p:sld>
</file>

<file path=ppt/theme/theme1.xml><?xml version="1.0" encoding="utf-8"?>
<a:theme xmlns:a="http://schemas.openxmlformats.org/drawingml/2006/main" name="Soulane">
  <a:themeElements>
    <a:clrScheme name="Soulane">
      <a:dk1>
        <a:srgbClr val="231D18"/>
      </a:dk1>
      <a:lt1>
        <a:srgbClr val="FFFFFF"/>
      </a:lt1>
      <a:dk2>
        <a:srgbClr val="2E4B68"/>
      </a:dk2>
      <a:lt2>
        <a:srgbClr val="F7F2E8"/>
      </a:lt2>
      <a:accent1>
        <a:srgbClr val="D0692F"/>
      </a:accent1>
      <a:accent2>
        <a:srgbClr val="2E4B68"/>
      </a:accent2>
      <a:accent3>
        <a:srgbClr val="ECA83C"/>
      </a:accent3>
      <a:accent4>
        <a:srgbClr val="8FA5BE"/>
      </a:accent4>
      <a:accent5>
        <a:srgbClr val="131B26"/>
      </a:accent5>
      <a:accent6>
        <a:srgbClr val="6B6054"/>
      </a:accent6>
      <a:hlink>
        <a:srgbClr val="A94E1D"/>
      </a:hlink>
      <a:folHlink>
        <a:srgbClr val="6B6054"/>
      </a:folHlink>
    </a:clrScheme>
    <a:fontScheme name="Soulane">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Soulane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Soulane : présentation</dc:title>
  <dc:subject>Préparer ses sorties en montagne, puis les suivre sur le terrain</dc:subject>
  <dc:creator>Edgar Finance</dc:creator>
  <cp:lastModifiedBy>Edgar Finance</cp:lastModifiedBy>
  <cp:revision>1</cp:revision>
  <dcterms:created xsi:type="dcterms:W3CDTF">2026-11-06T11:33:45Z</dcterms:created>
  <dcterms:modified xsi:type="dcterms:W3CDTF">2026-11-06T11:33:45Z</dcterms:modified>
</cp:coreProperties>
</file>